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257" r:id="rId3"/>
    <p:sldId id="259" r:id="rId4"/>
    <p:sldId id="268" r:id="rId5"/>
    <p:sldId id="269" r:id="rId6"/>
    <p:sldId id="270" r:id="rId7"/>
    <p:sldId id="271" r:id="rId8"/>
    <p:sldId id="272" r:id="rId9"/>
    <p:sldId id="273" r:id="rId10"/>
    <p:sldId id="297" r:id="rId11"/>
    <p:sldId id="274" r:id="rId12"/>
    <p:sldId id="275" r:id="rId13"/>
    <p:sldId id="276" r:id="rId14"/>
    <p:sldId id="299" r:id="rId15"/>
    <p:sldId id="277" r:id="rId16"/>
    <p:sldId id="278" r:id="rId17"/>
    <p:sldId id="300" r:id="rId18"/>
    <p:sldId id="279" r:id="rId19"/>
    <p:sldId id="280" r:id="rId20"/>
    <p:sldId id="281" r:id="rId21"/>
    <p:sldId id="282" r:id="rId22"/>
    <p:sldId id="283" r:id="rId23"/>
    <p:sldId id="306" r:id="rId24"/>
    <p:sldId id="285" r:id="rId25"/>
    <p:sldId id="284" r:id="rId26"/>
    <p:sldId id="286" r:id="rId27"/>
    <p:sldId id="287" r:id="rId28"/>
    <p:sldId id="288" r:id="rId29"/>
    <p:sldId id="302" r:id="rId30"/>
    <p:sldId id="303" r:id="rId31"/>
    <p:sldId id="304" r:id="rId32"/>
    <p:sldId id="305" r:id="rId33"/>
    <p:sldId id="307" r:id="rId34"/>
    <p:sldId id="290" r:id="rId35"/>
    <p:sldId id="301" r:id="rId36"/>
    <p:sldId id="291" r:id="rId37"/>
    <p:sldId id="292" r:id="rId38"/>
    <p:sldId id="293" r:id="rId39"/>
    <p:sldId id="308" r:id="rId40"/>
    <p:sldId id="294"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0" autoAdjust="0"/>
    <p:restoredTop sz="76910" autoAdjust="0"/>
  </p:normalViewPr>
  <p:slideViewPr>
    <p:cSldViewPr>
      <p:cViewPr>
        <p:scale>
          <a:sx n="60" d="100"/>
          <a:sy n="60" d="100"/>
        </p:scale>
        <p:origin x="-12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1584F-2BFC-4319-958E-A866C76EC7B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2F4DEE75-B7E3-4C8A-AC0A-C5C0E605168B}">
      <dgm:prSet phldrT="[Texto]" custT="1"/>
      <dgm:spPr/>
      <dgm:t>
        <a:bodyPr/>
        <a:lstStyle/>
        <a:p>
          <a:r>
            <a:rPr lang="es-CO" sz="2400" dirty="0" smtClean="0"/>
            <a:t>Proceso ChildProgramming</a:t>
          </a:r>
          <a:endParaRPr lang="es-CO" sz="2400" dirty="0"/>
        </a:p>
      </dgm:t>
    </dgm:pt>
    <dgm:pt modelId="{90B430C7-7C78-42D8-8E69-C0344E968EEE}" type="parTrans" cxnId="{0A7CC216-DEFD-4723-B0E0-FD80882A26BF}">
      <dgm:prSet/>
      <dgm:spPr/>
      <dgm:t>
        <a:bodyPr/>
        <a:lstStyle/>
        <a:p>
          <a:endParaRPr lang="es-CO"/>
        </a:p>
      </dgm:t>
    </dgm:pt>
    <dgm:pt modelId="{6C04E2EC-CB0E-4818-9F1A-035EFA53CF54}" type="sibTrans" cxnId="{0A7CC216-DEFD-4723-B0E0-FD80882A26BF}">
      <dgm:prSet/>
      <dgm:spPr/>
      <dgm:t>
        <a:bodyPr/>
        <a:lstStyle/>
        <a:p>
          <a:endParaRPr lang="es-CO"/>
        </a:p>
      </dgm:t>
    </dgm:pt>
    <dgm:pt modelId="{052F14AA-67C4-4EFA-8CA5-70990A03BA8B}">
      <dgm:prSet phldrT="[Texto]" custT="1"/>
      <dgm:spPr/>
      <dgm:t>
        <a:bodyPr/>
        <a:lstStyle/>
        <a:p>
          <a:r>
            <a:rPr lang="es-CO" sz="2400" dirty="0" smtClean="0"/>
            <a:t>Pre-Juego</a:t>
          </a:r>
          <a:endParaRPr lang="es-CO" sz="2400" dirty="0"/>
        </a:p>
      </dgm:t>
    </dgm:pt>
    <dgm:pt modelId="{D741A84F-BBEA-49AC-82D1-632A952412C3}" type="parTrans" cxnId="{B2F4777D-1A77-4B2D-8959-F569B1CC2090}">
      <dgm:prSet/>
      <dgm:spPr/>
      <dgm:t>
        <a:bodyPr/>
        <a:lstStyle/>
        <a:p>
          <a:endParaRPr lang="es-CO"/>
        </a:p>
      </dgm:t>
    </dgm:pt>
    <dgm:pt modelId="{FC7F7EBF-BEE2-4974-8954-FA1ECED8466D}" type="sibTrans" cxnId="{B2F4777D-1A77-4B2D-8959-F569B1CC2090}">
      <dgm:prSet/>
      <dgm:spPr/>
      <dgm:t>
        <a:bodyPr/>
        <a:lstStyle/>
        <a:p>
          <a:endParaRPr lang="es-CO"/>
        </a:p>
      </dgm:t>
    </dgm:pt>
    <dgm:pt modelId="{53AE8BF7-E0DF-4CC6-B33A-4747F379AC71}">
      <dgm:prSet phldrT="[Texto]" custT="1"/>
      <dgm:spPr/>
      <dgm:t>
        <a:bodyPr/>
        <a:lstStyle/>
        <a:p>
          <a:r>
            <a:rPr lang="es-CO" sz="2400" dirty="0" smtClean="0"/>
            <a:t>Juego</a:t>
          </a:r>
          <a:endParaRPr lang="es-CO" sz="2400" dirty="0"/>
        </a:p>
      </dgm:t>
    </dgm:pt>
    <dgm:pt modelId="{1D39E92E-8E03-4E06-873F-4C5B50E988C6}" type="parTrans" cxnId="{F1140BF5-200D-43CA-9C03-18D43D93A1DD}">
      <dgm:prSet/>
      <dgm:spPr/>
      <dgm:t>
        <a:bodyPr/>
        <a:lstStyle/>
        <a:p>
          <a:endParaRPr lang="es-CO"/>
        </a:p>
      </dgm:t>
    </dgm:pt>
    <dgm:pt modelId="{32AD5888-3DEC-485A-B5D2-154B1E9A3C1A}" type="sibTrans" cxnId="{F1140BF5-200D-43CA-9C03-18D43D93A1DD}">
      <dgm:prSet/>
      <dgm:spPr/>
      <dgm:t>
        <a:bodyPr/>
        <a:lstStyle/>
        <a:p>
          <a:endParaRPr lang="es-CO"/>
        </a:p>
      </dgm:t>
    </dgm:pt>
    <dgm:pt modelId="{5A627E63-3524-4266-97BA-FBE891754118}">
      <dgm:prSet phldrT="[Texto]" custT="1"/>
      <dgm:spPr/>
      <dgm:t>
        <a:bodyPr/>
        <a:lstStyle/>
        <a:p>
          <a:r>
            <a:rPr lang="es-CO" sz="2400" dirty="0" smtClean="0"/>
            <a:t>Post-Juego</a:t>
          </a:r>
          <a:endParaRPr lang="es-CO" sz="2400" dirty="0"/>
        </a:p>
      </dgm:t>
    </dgm:pt>
    <dgm:pt modelId="{850BD9F5-C8E3-400A-91AD-CD83F0C05A7B}" type="parTrans" cxnId="{E20C2C20-CCDA-4365-8FD3-84BA9128B748}">
      <dgm:prSet/>
      <dgm:spPr/>
      <dgm:t>
        <a:bodyPr/>
        <a:lstStyle/>
        <a:p>
          <a:endParaRPr lang="es-CO"/>
        </a:p>
      </dgm:t>
    </dgm:pt>
    <dgm:pt modelId="{349DECA2-1A3E-4C54-9AC6-B7E6185E4715}" type="sibTrans" cxnId="{E20C2C20-CCDA-4365-8FD3-84BA9128B748}">
      <dgm:prSet/>
      <dgm:spPr/>
      <dgm:t>
        <a:bodyPr/>
        <a:lstStyle/>
        <a:p>
          <a:endParaRPr lang="es-CO"/>
        </a:p>
      </dgm:t>
    </dgm:pt>
    <dgm:pt modelId="{7768170B-E229-4120-B851-F4998C74179A}" type="pres">
      <dgm:prSet presAssocID="{4771584F-2BFC-4319-958E-A866C76EC7B6}" presName="cycle" presStyleCnt="0">
        <dgm:presLayoutVars>
          <dgm:chMax val="1"/>
          <dgm:dir/>
          <dgm:animLvl val="ctr"/>
          <dgm:resizeHandles val="exact"/>
        </dgm:presLayoutVars>
      </dgm:prSet>
      <dgm:spPr/>
      <dgm:t>
        <a:bodyPr/>
        <a:lstStyle/>
        <a:p>
          <a:endParaRPr lang="es-CO"/>
        </a:p>
      </dgm:t>
    </dgm:pt>
    <dgm:pt modelId="{CABC0060-1352-4796-8A79-9F7AFB5C0731}" type="pres">
      <dgm:prSet presAssocID="{2F4DEE75-B7E3-4C8A-AC0A-C5C0E605168B}" presName="centerShape" presStyleLbl="node0" presStyleIdx="0" presStyleCnt="1" custScaleX="163464" custScaleY="64152" custLinFactNeighborX="-434" custLinFactNeighborY="-50907"/>
      <dgm:spPr/>
      <dgm:t>
        <a:bodyPr/>
        <a:lstStyle/>
        <a:p>
          <a:endParaRPr lang="es-CO"/>
        </a:p>
      </dgm:t>
    </dgm:pt>
    <dgm:pt modelId="{80A41853-E0AD-4FBE-B104-5EBF60865B11}" type="pres">
      <dgm:prSet presAssocID="{D741A84F-BBEA-49AC-82D1-632A952412C3}" presName="parTrans" presStyleLbl="bgSibTrans2D1" presStyleIdx="0" presStyleCnt="3"/>
      <dgm:spPr/>
      <dgm:t>
        <a:bodyPr/>
        <a:lstStyle/>
        <a:p>
          <a:endParaRPr lang="es-CO"/>
        </a:p>
      </dgm:t>
    </dgm:pt>
    <dgm:pt modelId="{9BA8D021-B731-42AE-B01A-41952117745E}" type="pres">
      <dgm:prSet presAssocID="{052F14AA-67C4-4EFA-8CA5-70990A03BA8B}" presName="node" presStyleLbl="node1" presStyleIdx="0" presStyleCnt="3" custScaleX="79807" custScaleY="66564" custRadScaleRad="88988" custRadScaleInc="-18742">
        <dgm:presLayoutVars>
          <dgm:bulletEnabled val="1"/>
        </dgm:presLayoutVars>
      </dgm:prSet>
      <dgm:spPr/>
      <dgm:t>
        <a:bodyPr/>
        <a:lstStyle/>
        <a:p>
          <a:endParaRPr lang="es-CO"/>
        </a:p>
      </dgm:t>
    </dgm:pt>
    <dgm:pt modelId="{E9D4002B-A07F-4CA6-9379-5D52FF1813D7}" type="pres">
      <dgm:prSet presAssocID="{1D39E92E-8E03-4E06-873F-4C5B50E988C6}" presName="parTrans" presStyleLbl="bgSibTrans2D1" presStyleIdx="1" presStyleCnt="3"/>
      <dgm:spPr/>
      <dgm:t>
        <a:bodyPr/>
        <a:lstStyle/>
        <a:p>
          <a:endParaRPr lang="es-CO"/>
        </a:p>
      </dgm:t>
    </dgm:pt>
    <dgm:pt modelId="{E7DFBA61-14C8-480C-AAAA-EB54BC6E9315}" type="pres">
      <dgm:prSet presAssocID="{53AE8BF7-E0DF-4CC6-B33A-4747F379AC71}" presName="node" presStyleLbl="node1" presStyleIdx="1" presStyleCnt="3" custScaleX="80731" custScaleY="66866" custRadScaleRad="8347" custRadScaleInc="-15788">
        <dgm:presLayoutVars>
          <dgm:bulletEnabled val="1"/>
        </dgm:presLayoutVars>
      </dgm:prSet>
      <dgm:spPr/>
      <dgm:t>
        <a:bodyPr/>
        <a:lstStyle/>
        <a:p>
          <a:endParaRPr lang="es-CO"/>
        </a:p>
      </dgm:t>
    </dgm:pt>
    <dgm:pt modelId="{F77A5059-E6E2-4C1B-93A0-710533787113}" type="pres">
      <dgm:prSet presAssocID="{850BD9F5-C8E3-400A-91AD-CD83F0C05A7B}" presName="parTrans" presStyleLbl="bgSibTrans2D1" presStyleIdx="2" presStyleCnt="3"/>
      <dgm:spPr/>
      <dgm:t>
        <a:bodyPr/>
        <a:lstStyle/>
        <a:p>
          <a:endParaRPr lang="es-CO"/>
        </a:p>
      </dgm:t>
    </dgm:pt>
    <dgm:pt modelId="{1EA38AC4-D395-47D9-8F25-FC808FBA76DA}" type="pres">
      <dgm:prSet presAssocID="{5A627E63-3524-4266-97BA-FBE891754118}" presName="node" presStyleLbl="node1" presStyleIdx="2" presStyleCnt="3" custScaleX="77290" custScaleY="66564" custRadScaleRad="89150" custRadScaleInc="18818">
        <dgm:presLayoutVars>
          <dgm:bulletEnabled val="1"/>
        </dgm:presLayoutVars>
      </dgm:prSet>
      <dgm:spPr/>
      <dgm:t>
        <a:bodyPr/>
        <a:lstStyle/>
        <a:p>
          <a:endParaRPr lang="es-CO"/>
        </a:p>
      </dgm:t>
    </dgm:pt>
  </dgm:ptLst>
  <dgm:cxnLst>
    <dgm:cxn modelId="{50EBD077-C0B6-4959-BA73-D6F7A6142C7D}" type="presOf" srcId="{5A627E63-3524-4266-97BA-FBE891754118}" destId="{1EA38AC4-D395-47D9-8F25-FC808FBA76DA}" srcOrd="0" destOrd="0" presId="urn:microsoft.com/office/officeart/2005/8/layout/radial4"/>
    <dgm:cxn modelId="{0A7CC216-DEFD-4723-B0E0-FD80882A26BF}" srcId="{4771584F-2BFC-4319-958E-A866C76EC7B6}" destId="{2F4DEE75-B7E3-4C8A-AC0A-C5C0E605168B}" srcOrd="0" destOrd="0" parTransId="{90B430C7-7C78-42D8-8E69-C0344E968EEE}" sibTransId="{6C04E2EC-CB0E-4818-9F1A-035EFA53CF54}"/>
    <dgm:cxn modelId="{F1140BF5-200D-43CA-9C03-18D43D93A1DD}" srcId="{2F4DEE75-B7E3-4C8A-AC0A-C5C0E605168B}" destId="{53AE8BF7-E0DF-4CC6-B33A-4747F379AC71}" srcOrd="1" destOrd="0" parTransId="{1D39E92E-8E03-4E06-873F-4C5B50E988C6}" sibTransId="{32AD5888-3DEC-485A-B5D2-154B1E9A3C1A}"/>
    <dgm:cxn modelId="{6DF4FF74-D62D-4310-8E0C-A7B15236C7CA}" type="presOf" srcId="{53AE8BF7-E0DF-4CC6-B33A-4747F379AC71}" destId="{E7DFBA61-14C8-480C-AAAA-EB54BC6E9315}" srcOrd="0" destOrd="0" presId="urn:microsoft.com/office/officeart/2005/8/layout/radial4"/>
    <dgm:cxn modelId="{8F18844E-C357-4713-A22F-5BAE25FC0AE2}" type="presOf" srcId="{1D39E92E-8E03-4E06-873F-4C5B50E988C6}" destId="{E9D4002B-A07F-4CA6-9379-5D52FF1813D7}" srcOrd="0" destOrd="0" presId="urn:microsoft.com/office/officeart/2005/8/layout/radial4"/>
    <dgm:cxn modelId="{769BCDE7-B69B-4C9A-AA83-FD08A0E62D46}" type="presOf" srcId="{2F4DEE75-B7E3-4C8A-AC0A-C5C0E605168B}" destId="{CABC0060-1352-4796-8A79-9F7AFB5C0731}" srcOrd="0" destOrd="0" presId="urn:microsoft.com/office/officeart/2005/8/layout/radial4"/>
    <dgm:cxn modelId="{B6648733-4498-4646-97AB-430FF579AAFF}" type="presOf" srcId="{052F14AA-67C4-4EFA-8CA5-70990A03BA8B}" destId="{9BA8D021-B731-42AE-B01A-41952117745E}" srcOrd="0" destOrd="0" presId="urn:microsoft.com/office/officeart/2005/8/layout/radial4"/>
    <dgm:cxn modelId="{081F5531-C5B5-4AA7-BFDA-9A7826AA351C}" type="presOf" srcId="{4771584F-2BFC-4319-958E-A866C76EC7B6}" destId="{7768170B-E229-4120-B851-F4998C74179A}" srcOrd="0" destOrd="0" presId="urn:microsoft.com/office/officeart/2005/8/layout/radial4"/>
    <dgm:cxn modelId="{E20C2C20-CCDA-4365-8FD3-84BA9128B748}" srcId="{2F4DEE75-B7E3-4C8A-AC0A-C5C0E605168B}" destId="{5A627E63-3524-4266-97BA-FBE891754118}" srcOrd="2" destOrd="0" parTransId="{850BD9F5-C8E3-400A-91AD-CD83F0C05A7B}" sibTransId="{349DECA2-1A3E-4C54-9AC6-B7E6185E4715}"/>
    <dgm:cxn modelId="{2AE97C79-60DC-409B-99EF-F1F7A68329F5}" type="presOf" srcId="{D741A84F-BBEA-49AC-82D1-632A952412C3}" destId="{80A41853-E0AD-4FBE-B104-5EBF60865B11}" srcOrd="0" destOrd="0" presId="urn:microsoft.com/office/officeart/2005/8/layout/radial4"/>
    <dgm:cxn modelId="{B2F4777D-1A77-4B2D-8959-F569B1CC2090}" srcId="{2F4DEE75-B7E3-4C8A-AC0A-C5C0E605168B}" destId="{052F14AA-67C4-4EFA-8CA5-70990A03BA8B}" srcOrd="0" destOrd="0" parTransId="{D741A84F-BBEA-49AC-82D1-632A952412C3}" sibTransId="{FC7F7EBF-BEE2-4974-8954-FA1ECED8466D}"/>
    <dgm:cxn modelId="{F8BFE908-63F1-423A-9516-430694558C79}" type="presOf" srcId="{850BD9F5-C8E3-400A-91AD-CD83F0C05A7B}" destId="{F77A5059-E6E2-4C1B-93A0-710533787113}" srcOrd="0" destOrd="0" presId="urn:microsoft.com/office/officeart/2005/8/layout/radial4"/>
    <dgm:cxn modelId="{0231838D-5048-41BB-9F3E-6BBCA22B209A}" type="presParOf" srcId="{7768170B-E229-4120-B851-F4998C74179A}" destId="{CABC0060-1352-4796-8A79-9F7AFB5C0731}" srcOrd="0" destOrd="0" presId="urn:microsoft.com/office/officeart/2005/8/layout/radial4"/>
    <dgm:cxn modelId="{786F1C2C-390E-4692-93FA-D6E38AE9BA49}" type="presParOf" srcId="{7768170B-E229-4120-B851-F4998C74179A}" destId="{80A41853-E0AD-4FBE-B104-5EBF60865B11}" srcOrd="1" destOrd="0" presId="urn:microsoft.com/office/officeart/2005/8/layout/radial4"/>
    <dgm:cxn modelId="{6F2690F1-C2F4-477F-9CD0-47D3C3D03F19}" type="presParOf" srcId="{7768170B-E229-4120-B851-F4998C74179A}" destId="{9BA8D021-B731-42AE-B01A-41952117745E}" srcOrd="2" destOrd="0" presId="urn:microsoft.com/office/officeart/2005/8/layout/radial4"/>
    <dgm:cxn modelId="{3C657AB9-BB71-4A5B-A833-9CF0852B6774}" type="presParOf" srcId="{7768170B-E229-4120-B851-F4998C74179A}" destId="{E9D4002B-A07F-4CA6-9379-5D52FF1813D7}" srcOrd="3" destOrd="0" presId="urn:microsoft.com/office/officeart/2005/8/layout/radial4"/>
    <dgm:cxn modelId="{7E2C7AE3-60CE-475F-9718-462D89537234}" type="presParOf" srcId="{7768170B-E229-4120-B851-F4998C74179A}" destId="{E7DFBA61-14C8-480C-AAAA-EB54BC6E9315}" srcOrd="4" destOrd="0" presId="urn:microsoft.com/office/officeart/2005/8/layout/radial4"/>
    <dgm:cxn modelId="{B7202309-4257-42F7-841D-0BD198369F6F}" type="presParOf" srcId="{7768170B-E229-4120-B851-F4998C74179A}" destId="{F77A5059-E6E2-4C1B-93A0-710533787113}" srcOrd="5" destOrd="0" presId="urn:microsoft.com/office/officeart/2005/8/layout/radial4"/>
    <dgm:cxn modelId="{0AC0EB07-B267-4D69-90AD-486517974711}" type="presParOf" srcId="{7768170B-E229-4120-B851-F4998C74179A}" destId="{1EA38AC4-D395-47D9-8F25-FC808FBA76D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71584F-2BFC-4319-958E-A866C76EC7B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CO"/>
        </a:p>
      </dgm:t>
    </dgm:pt>
    <dgm:pt modelId="{2F4DEE75-B7E3-4C8A-AC0A-C5C0E605168B}">
      <dgm:prSet phldrT="[Texto]" custT="1"/>
      <dgm:spPr/>
      <dgm:t>
        <a:bodyPr/>
        <a:lstStyle/>
        <a:p>
          <a:r>
            <a:rPr lang="es-CO" sz="2400" dirty="0" smtClean="0"/>
            <a:t>Elementos ChildProgramming</a:t>
          </a:r>
          <a:endParaRPr lang="es-CO" sz="2400" dirty="0"/>
        </a:p>
      </dgm:t>
    </dgm:pt>
    <dgm:pt modelId="{90B430C7-7C78-42D8-8E69-C0344E968EEE}" type="parTrans" cxnId="{0A7CC216-DEFD-4723-B0E0-FD80882A26BF}">
      <dgm:prSet/>
      <dgm:spPr/>
      <dgm:t>
        <a:bodyPr/>
        <a:lstStyle/>
        <a:p>
          <a:endParaRPr lang="es-CO"/>
        </a:p>
      </dgm:t>
    </dgm:pt>
    <dgm:pt modelId="{6C04E2EC-CB0E-4818-9F1A-035EFA53CF54}" type="sibTrans" cxnId="{0A7CC216-DEFD-4723-B0E0-FD80882A26BF}">
      <dgm:prSet/>
      <dgm:spPr/>
      <dgm:t>
        <a:bodyPr/>
        <a:lstStyle/>
        <a:p>
          <a:endParaRPr lang="es-CO"/>
        </a:p>
      </dgm:t>
    </dgm:pt>
    <dgm:pt modelId="{052F14AA-67C4-4EFA-8CA5-70990A03BA8B}">
      <dgm:prSet phldrT="[Texto]" custT="1"/>
      <dgm:spPr/>
      <dgm:t>
        <a:bodyPr/>
        <a:lstStyle/>
        <a:p>
          <a:r>
            <a:rPr lang="es-CO" sz="2400" dirty="0" smtClean="0"/>
            <a:t>Roles</a:t>
          </a:r>
          <a:endParaRPr lang="es-CO" sz="2400" dirty="0"/>
        </a:p>
      </dgm:t>
    </dgm:pt>
    <dgm:pt modelId="{D741A84F-BBEA-49AC-82D1-632A952412C3}" type="parTrans" cxnId="{B2F4777D-1A77-4B2D-8959-F569B1CC2090}">
      <dgm:prSet/>
      <dgm:spPr/>
      <dgm:t>
        <a:bodyPr/>
        <a:lstStyle/>
        <a:p>
          <a:endParaRPr lang="es-CO"/>
        </a:p>
      </dgm:t>
    </dgm:pt>
    <dgm:pt modelId="{FC7F7EBF-BEE2-4974-8954-FA1ECED8466D}" type="sibTrans" cxnId="{B2F4777D-1A77-4B2D-8959-F569B1CC2090}">
      <dgm:prSet/>
      <dgm:spPr/>
      <dgm:t>
        <a:bodyPr/>
        <a:lstStyle/>
        <a:p>
          <a:endParaRPr lang="es-CO"/>
        </a:p>
      </dgm:t>
    </dgm:pt>
    <dgm:pt modelId="{53AE8BF7-E0DF-4CC6-B33A-4747F379AC71}">
      <dgm:prSet phldrT="[Texto]" custT="1"/>
      <dgm:spPr/>
      <dgm:t>
        <a:bodyPr/>
        <a:lstStyle/>
        <a:p>
          <a:r>
            <a:rPr lang="es-CO" sz="2400" dirty="0" smtClean="0"/>
            <a:t>Prácticas</a:t>
          </a:r>
          <a:endParaRPr lang="es-CO" sz="2400" dirty="0"/>
        </a:p>
      </dgm:t>
    </dgm:pt>
    <dgm:pt modelId="{1D39E92E-8E03-4E06-873F-4C5B50E988C6}" type="parTrans" cxnId="{F1140BF5-200D-43CA-9C03-18D43D93A1DD}">
      <dgm:prSet/>
      <dgm:spPr/>
      <dgm:t>
        <a:bodyPr/>
        <a:lstStyle/>
        <a:p>
          <a:endParaRPr lang="es-CO"/>
        </a:p>
      </dgm:t>
    </dgm:pt>
    <dgm:pt modelId="{32AD5888-3DEC-485A-B5D2-154B1E9A3C1A}" type="sibTrans" cxnId="{F1140BF5-200D-43CA-9C03-18D43D93A1DD}">
      <dgm:prSet/>
      <dgm:spPr/>
      <dgm:t>
        <a:bodyPr/>
        <a:lstStyle/>
        <a:p>
          <a:endParaRPr lang="es-CO"/>
        </a:p>
      </dgm:t>
    </dgm:pt>
    <dgm:pt modelId="{5A627E63-3524-4266-97BA-FBE891754118}">
      <dgm:prSet phldrT="[Texto]" custT="1"/>
      <dgm:spPr/>
      <dgm:t>
        <a:bodyPr/>
        <a:lstStyle/>
        <a:p>
          <a:r>
            <a:rPr lang="es-CO" sz="2400" dirty="0" smtClean="0"/>
            <a:t>Conceptos</a:t>
          </a:r>
          <a:endParaRPr lang="es-CO" sz="2400" dirty="0"/>
        </a:p>
      </dgm:t>
    </dgm:pt>
    <dgm:pt modelId="{850BD9F5-C8E3-400A-91AD-CD83F0C05A7B}" type="parTrans" cxnId="{E20C2C20-CCDA-4365-8FD3-84BA9128B748}">
      <dgm:prSet/>
      <dgm:spPr/>
      <dgm:t>
        <a:bodyPr/>
        <a:lstStyle/>
        <a:p>
          <a:endParaRPr lang="es-CO"/>
        </a:p>
      </dgm:t>
    </dgm:pt>
    <dgm:pt modelId="{349DECA2-1A3E-4C54-9AC6-B7E6185E4715}" type="sibTrans" cxnId="{E20C2C20-CCDA-4365-8FD3-84BA9128B748}">
      <dgm:prSet/>
      <dgm:spPr/>
      <dgm:t>
        <a:bodyPr/>
        <a:lstStyle/>
        <a:p>
          <a:endParaRPr lang="es-CO"/>
        </a:p>
      </dgm:t>
    </dgm:pt>
    <dgm:pt modelId="{7768170B-E229-4120-B851-F4998C74179A}" type="pres">
      <dgm:prSet presAssocID="{4771584F-2BFC-4319-958E-A866C76EC7B6}" presName="cycle" presStyleCnt="0">
        <dgm:presLayoutVars>
          <dgm:chMax val="1"/>
          <dgm:dir/>
          <dgm:animLvl val="ctr"/>
          <dgm:resizeHandles val="exact"/>
        </dgm:presLayoutVars>
      </dgm:prSet>
      <dgm:spPr/>
      <dgm:t>
        <a:bodyPr/>
        <a:lstStyle/>
        <a:p>
          <a:endParaRPr lang="es-CO"/>
        </a:p>
      </dgm:t>
    </dgm:pt>
    <dgm:pt modelId="{CABC0060-1352-4796-8A79-9F7AFB5C0731}" type="pres">
      <dgm:prSet presAssocID="{2F4DEE75-B7E3-4C8A-AC0A-C5C0E605168B}" presName="centerShape" presStyleLbl="node0" presStyleIdx="0" presStyleCnt="1" custScaleX="163464" custScaleY="64152" custLinFactNeighborX="-434" custLinFactNeighborY="-50907"/>
      <dgm:spPr/>
      <dgm:t>
        <a:bodyPr/>
        <a:lstStyle/>
        <a:p>
          <a:endParaRPr lang="es-CO"/>
        </a:p>
      </dgm:t>
    </dgm:pt>
    <dgm:pt modelId="{80A41853-E0AD-4FBE-B104-5EBF60865B11}" type="pres">
      <dgm:prSet presAssocID="{D741A84F-BBEA-49AC-82D1-632A952412C3}" presName="parTrans" presStyleLbl="bgSibTrans2D1" presStyleIdx="0" presStyleCnt="3"/>
      <dgm:spPr/>
      <dgm:t>
        <a:bodyPr/>
        <a:lstStyle/>
        <a:p>
          <a:endParaRPr lang="es-CO"/>
        </a:p>
      </dgm:t>
    </dgm:pt>
    <dgm:pt modelId="{9BA8D021-B731-42AE-B01A-41952117745E}" type="pres">
      <dgm:prSet presAssocID="{052F14AA-67C4-4EFA-8CA5-70990A03BA8B}" presName="node" presStyleLbl="node1" presStyleIdx="0" presStyleCnt="3" custScaleX="79807" custScaleY="66564" custRadScaleRad="88988" custRadScaleInc="-18742">
        <dgm:presLayoutVars>
          <dgm:bulletEnabled val="1"/>
        </dgm:presLayoutVars>
      </dgm:prSet>
      <dgm:spPr/>
      <dgm:t>
        <a:bodyPr/>
        <a:lstStyle/>
        <a:p>
          <a:endParaRPr lang="es-CO"/>
        </a:p>
      </dgm:t>
    </dgm:pt>
    <dgm:pt modelId="{E9D4002B-A07F-4CA6-9379-5D52FF1813D7}" type="pres">
      <dgm:prSet presAssocID="{1D39E92E-8E03-4E06-873F-4C5B50E988C6}" presName="parTrans" presStyleLbl="bgSibTrans2D1" presStyleIdx="1" presStyleCnt="3"/>
      <dgm:spPr/>
      <dgm:t>
        <a:bodyPr/>
        <a:lstStyle/>
        <a:p>
          <a:endParaRPr lang="es-CO"/>
        </a:p>
      </dgm:t>
    </dgm:pt>
    <dgm:pt modelId="{E7DFBA61-14C8-480C-AAAA-EB54BC6E9315}" type="pres">
      <dgm:prSet presAssocID="{53AE8BF7-E0DF-4CC6-B33A-4747F379AC71}" presName="node" presStyleLbl="node1" presStyleIdx="1" presStyleCnt="3" custScaleX="80731" custScaleY="66866" custRadScaleRad="8347" custRadScaleInc="-15788">
        <dgm:presLayoutVars>
          <dgm:bulletEnabled val="1"/>
        </dgm:presLayoutVars>
      </dgm:prSet>
      <dgm:spPr/>
      <dgm:t>
        <a:bodyPr/>
        <a:lstStyle/>
        <a:p>
          <a:endParaRPr lang="es-CO"/>
        </a:p>
      </dgm:t>
    </dgm:pt>
    <dgm:pt modelId="{F77A5059-E6E2-4C1B-93A0-710533787113}" type="pres">
      <dgm:prSet presAssocID="{850BD9F5-C8E3-400A-91AD-CD83F0C05A7B}" presName="parTrans" presStyleLbl="bgSibTrans2D1" presStyleIdx="2" presStyleCnt="3"/>
      <dgm:spPr/>
      <dgm:t>
        <a:bodyPr/>
        <a:lstStyle/>
        <a:p>
          <a:endParaRPr lang="es-CO"/>
        </a:p>
      </dgm:t>
    </dgm:pt>
    <dgm:pt modelId="{1EA38AC4-D395-47D9-8F25-FC808FBA76DA}" type="pres">
      <dgm:prSet presAssocID="{5A627E63-3524-4266-97BA-FBE891754118}" presName="node" presStyleLbl="node1" presStyleIdx="2" presStyleCnt="3" custScaleX="77290" custScaleY="66564" custRadScaleRad="89150" custRadScaleInc="18818">
        <dgm:presLayoutVars>
          <dgm:bulletEnabled val="1"/>
        </dgm:presLayoutVars>
      </dgm:prSet>
      <dgm:spPr/>
      <dgm:t>
        <a:bodyPr/>
        <a:lstStyle/>
        <a:p>
          <a:endParaRPr lang="es-CO"/>
        </a:p>
      </dgm:t>
    </dgm:pt>
  </dgm:ptLst>
  <dgm:cxnLst>
    <dgm:cxn modelId="{181EF430-F0CD-4AF8-BA66-7D89D0AD3F47}" type="presOf" srcId="{052F14AA-67C4-4EFA-8CA5-70990A03BA8B}" destId="{9BA8D021-B731-42AE-B01A-41952117745E}" srcOrd="0" destOrd="0" presId="urn:microsoft.com/office/officeart/2005/8/layout/radial4"/>
    <dgm:cxn modelId="{F1140BF5-200D-43CA-9C03-18D43D93A1DD}" srcId="{2F4DEE75-B7E3-4C8A-AC0A-C5C0E605168B}" destId="{53AE8BF7-E0DF-4CC6-B33A-4747F379AC71}" srcOrd="1" destOrd="0" parTransId="{1D39E92E-8E03-4E06-873F-4C5B50E988C6}" sibTransId="{32AD5888-3DEC-485A-B5D2-154B1E9A3C1A}"/>
    <dgm:cxn modelId="{7D36407E-B107-41E9-A67E-A6B8433F4EAF}" type="presOf" srcId="{5A627E63-3524-4266-97BA-FBE891754118}" destId="{1EA38AC4-D395-47D9-8F25-FC808FBA76DA}" srcOrd="0" destOrd="0" presId="urn:microsoft.com/office/officeart/2005/8/layout/radial4"/>
    <dgm:cxn modelId="{28152639-92A0-4A23-B680-6E3C77A63F98}" type="presOf" srcId="{850BD9F5-C8E3-400A-91AD-CD83F0C05A7B}" destId="{F77A5059-E6E2-4C1B-93A0-710533787113}" srcOrd="0" destOrd="0" presId="urn:microsoft.com/office/officeart/2005/8/layout/radial4"/>
    <dgm:cxn modelId="{0A7CC216-DEFD-4723-B0E0-FD80882A26BF}" srcId="{4771584F-2BFC-4319-958E-A866C76EC7B6}" destId="{2F4DEE75-B7E3-4C8A-AC0A-C5C0E605168B}" srcOrd="0" destOrd="0" parTransId="{90B430C7-7C78-42D8-8E69-C0344E968EEE}" sibTransId="{6C04E2EC-CB0E-4818-9F1A-035EFA53CF54}"/>
    <dgm:cxn modelId="{5C11637C-8EB0-4FDB-B46E-F4846301F2D4}" type="presOf" srcId="{53AE8BF7-E0DF-4CC6-B33A-4747F379AC71}" destId="{E7DFBA61-14C8-480C-AAAA-EB54BC6E9315}" srcOrd="0" destOrd="0" presId="urn:microsoft.com/office/officeart/2005/8/layout/radial4"/>
    <dgm:cxn modelId="{2123A8F2-E457-4BE9-B05A-1E60340E3E77}" type="presOf" srcId="{4771584F-2BFC-4319-958E-A866C76EC7B6}" destId="{7768170B-E229-4120-B851-F4998C74179A}" srcOrd="0" destOrd="0" presId="urn:microsoft.com/office/officeart/2005/8/layout/radial4"/>
    <dgm:cxn modelId="{9BA2A31E-CBD7-400D-BEAB-35DE769CFA82}" type="presOf" srcId="{2F4DEE75-B7E3-4C8A-AC0A-C5C0E605168B}" destId="{CABC0060-1352-4796-8A79-9F7AFB5C0731}" srcOrd="0" destOrd="0" presId="urn:microsoft.com/office/officeart/2005/8/layout/radial4"/>
    <dgm:cxn modelId="{E93F9DDC-13E5-4A4F-9CF8-5A4214B9FE25}" type="presOf" srcId="{1D39E92E-8E03-4E06-873F-4C5B50E988C6}" destId="{E9D4002B-A07F-4CA6-9379-5D52FF1813D7}" srcOrd="0" destOrd="0" presId="urn:microsoft.com/office/officeart/2005/8/layout/radial4"/>
    <dgm:cxn modelId="{E20C2C20-CCDA-4365-8FD3-84BA9128B748}" srcId="{2F4DEE75-B7E3-4C8A-AC0A-C5C0E605168B}" destId="{5A627E63-3524-4266-97BA-FBE891754118}" srcOrd="2" destOrd="0" parTransId="{850BD9F5-C8E3-400A-91AD-CD83F0C05A7B}" sibTransId="{349DECA2-1A3E-4C54-9AC6-B7E6185E4715}"/>
    <dgm:cxn modelId="{CD2DB985-93EF-4002-BCB1-0A0078BAFAF8}" type="presOf" srcId="{D741A84F-BBEA-49AC-82D1-632A952412C3}" destId="{80A41853-E0AD-4FBE-B104-5EBF60865B11}" srcOrd="0" destOrd="0" presId="urn:microsoft.com/office/officeart/2005/8/layout/radial4"/>
    <dgm:cxn modelId="{B2F4777D-1A77-4B2D-8959-F569B1CC2090}" srcId="{2F4DEE75-B7E3-4C8A-AC0A-C5C0E605168B}" destId="{052F14AA-67C4-4EFA-8CA5-70990A03BA8B}" srcOrd="0" destOrd="0" parTransId="{D741A84F-BBEA-49AC-82D1-632A952412C3}" sibTransId="{FC7F7EBF-BEE2-4974-8954-FA1ECED8466D}"/>
    <dgm:cxn modelId="{F5B6DA85-9A26-46DE-8968-83F67EEF887F}" type="presParOf" srcId="{7768170B-E229-4120-B851-F4998C74179A}" destId="{CABC0060-1352-4796-8A79-9F7AFB5C0731}" srcOrd="0" destOrd="0" presId="urn:microsoft.com/office/officeart/2005/8/layout/radial4"/>
    <dgm:cxn modelId="{171C904B-E0B4-43AA-8D56-286015BE6050}" type="presParOf" srcId="{7768170B-E229-4120-B851-F4998C74179A}" destId="{80A41853-E0AD-4FBE-B104-5EBF60865B11}" srcOrd="1" destOrd="0" presId="urn:microsoft.com/office/officeart/2005/8/layout/radial4"/>
    <dgm:cxn modelId="{CF6C5792-A454-4D12-808E-B66256C892B8}" type="presParOf" srcId="{7768170B-E229-4120-B851-F4998C74179A}" destId="{9BA8D021-B731-42AE-B01A-41952117745E}" srcOrd="2" destOrd="0" presId="urn:microsoft.com/office/officeart/2005/8/layout/radial4"/>
    <dgm:cxn modelId="{31F0D7AC-9BF2-4B01-AB4E-400797312747}" type="presParOf" srcId="{7768170B-E229-4120-B851-F4998C74179A}" destId="{E9D4002B-A07F-4CA6-9379-5D52FF1813D7}" srcOrd="3" destOrd="0" presId="urn:microsoft.com/office/officeart/2005/8/layout/radial4"/>
    <dgm:cxn modelId="{1516037B-268C-47A7-84AB-BE9B33D24393}" type="presParOf" srcId="{7768170B-E229-4120-B851-F4998C74179A}" destId="{E7DFBA61-14C8-480C-AAAA-EB54BC6E9315}" srcOrd="4" destOrd="0" presId="urn:microsoft.com/office/officeart/2005/8/layout/radial4"/>
    <dgm:cxn modelId="{307FC6A6-E92A-4EE7-A730-08A12B0BD196}" type="presParOf" srcId="{7768170B-E229-4120-B851-F4998C74179A}" destId="{F77A5059-E6E2-4C1B-93A0-710533787113}" srcOrd="5" destOrd="0" presId="urn:microsoft.com/office/officeart/2005/8/layout/radial4"/>
    <dgm:cxn modelId="{E0939C62-C612-4991-9367-5E7FED55D7AF}" type="presParOf" srcId="{7768170B-E229-4120-B851-F4998C74179A}" destId="{1EA38AC4-D395-47D9-8F25-FC808FBA76D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0060-1352-4796-8A79-9F7AFB5C0731}">
      <dsp:nvSpPr>
        <dsp:cNvPr id="0" name=""/>
        <dsp:cNvSpPr/>
      </dsp:nvSpPr>
      <dsp:spPr>
        <a:xfrm>
          <a:off x="2088249" y="144003"/>
          <a:ext cx="3860206" cy="151495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dirty="0" smtClean="0"/>
            <a:t>Proceso ChildProgramming</a:t>
          </a:r>
          <a:endParaRPr lang="es-CO" sz="2400" kern="1200" dirty="0"/>
        </a:p>
      </dsp:txBody>
      <dsp:txXfrm>
        <a:off x="2653563" y="365862"/>
        <a:ext cx="2729578" cy="1071232"/>
      </dsp:txXfrm>
    </dsp:sp>
    <dsp:sp modelId="{80A41853-E0AD-4FBE-B104-5EBF60865B11}">
      <dsp:nvSpPr>
        <dsp:cNvPr id="0" name=""/>
        <dsp:cNvSpPr/>
      </dsp:nvSpPr>
      <dsp:spPr>
        <a:xfrm rot="8441668">
          <a:off x="1152713" y="2018729"/>
          <a:ext cx="2179668" cy="6730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A8D021-B731-42AE-B01A-41952117745E}">
      <dsp:nvSpPr>
        <dsp:cNvPr id="0" name=""/>
        <dsp:cNvSpPr/>
      </dsp:nvSpPr>
      <dsp:spPr>
        <a:xfrm>
          <a:off x="504050" y="2448279"/>
          <a:ext cx="1790411" cy="119465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Pre-Juego</a:t>
          </a:r>
          <a:endParaRPr lang="es-CO" sz="2400" kern="1200" dirty="0"/>
        </a:p>
      </dsp:txBody>
      <dsp:txXfrm>
        <a:off x="539040" y="2483269"/>
        <a:ext cx="1720431" cy="1124671"/>
      </dsp:txXfrm>
    </dsp:sp>
    <dsp:sp modelId="{E9D4002B-A07F-4CA6-9379-5D52FF1813D7}">
      <dsp:nvSpPr>
        <dsp:cNvPr id="0" name=""/>
        <dsp:cNvSpPr/>
      </dsp:nvSpPr>
      <dsp:spPr>
        <a:xfrm rot="5418579">
          <a:off x="2928465" y="2527333"/>
          <a:ext cx="2158563" cy="673028"/>
        </a:xfrm>
        <a:prstGeom prst="leftArrow">
          <a:avLst>
            <a:gd name="adj1" fmla="val 60000"/>
            <a:gd name="adj2" fmla="val 50000"/>
          </a:avLst>
        </a:prstGeom>
        <a:solidFill>
          <a:schemeClr val="accent5">
            <a:hueOff val="5369458"/>
            <a:satOff val="-722"/>
            <a:lumOff val="7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FBA61-14C8-480C-AAAA-EB54BC6E9315}">
      <dsp:nvSpPr>
        <dsp:cNvPr id="0" name=""/>
        <dsp:cNvSpPr/>
      </dsp:nvSpPr>
      <dsp:spPr>
        <a:xfrm>
          <a:off x="3096343" y="3343076"/>
          <a:ext cx="1811141" cy="1200072"/>
        </a:xfrm>
        <a:prstGeom prst="roundRect">
          <a:avLst>
            <a:gd name="adj" fmla="val 10000"/>
          </a:avLst>
        </a:prstGeom>
        <a:solidFill>
          <a:schemeClr val="accent5">
            <a:hueOff val="5369458"/>
            <a:satOff val="-722"/>
            <a:lumOff val="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Juego</a:t>
          </a:r>
          <a:endParaRPr lang="es-CO" sz="2400" kern="1200" dirty="0"/>
        </a:p>
      </dsp:txBody>
      <dsp:txXfrm>
        <a:off x="3131492" y="3378225"/>
        <a:ext cx="1740843" cy="1129774"/>
      </dsp:txXfrm>
    </dsp:sp>
    <dsp:sp modelId="{F77A5059-E6E2-4C1B-93A0-710533787113}">
      <dsp:nvSpPr>
        <dsp:cNvPr id="0" name=""/>
        <dsp:cNvSpPr/>
      </dsp:nvSpPr>
      <dsp:spPr>
        <a:xfrm rot="2318887">
          <a:off x="4726816" y="2017285"/>
          <a:ext cx="2215393" cy="673028"/>
        </a:xfrm>
        <a:prstGeom prst="leftArrow">
          <a:avLst>
            <a:gd name="adj1" fmla="val 60000"/>
            <a:gd name="adj2" fmla="val 50000"/>
          </a:avLst>
        </a:prstGeom>
        <a:solidFill>
          <a:schemeClr val="accent5">
            <a:hueOff val="10738916"/>
            <a:satOff val="-1444"/>
            <a:lumOff val="143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A38AC4-D395-47D9-8F25-FC808FBA76DA}">
      <dsp:nvSpPr>
        <dsp:cNvPr id="0" name=""/>
        <dsp:cNvSpPr/>
      </dsp:nvSpPr>
      <dsp:spPr>
        <a:xfrm>
          <a:off x="5832647" y="2448269"/>
          <a:ext cx="1733944" cy="1194651"/>
        </a:xfrm>
        <a:prstGeom prst="roundRect">
          <a:avLst>
            <a:gd name="adj" fmla="val 10000"/>
          </a:avLst>
        </a:prstGeom>
        <a:solidFill>
          <a:schemeClr val="accent5">
            <a:hueOff val="10738916"/>
            <a:satOff val="-1444"/>
            <a:lumOff val="143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Post-Juego</a:t>
          </a:r>
          <a:endParaRPr lang="es-CO" sz="2400" kern="1200" dirty="0"/>
        </a:p>
      </dsp:txBody>
      <dsp:txXfrm>
        <a:off x="5867637" y="2483259"/>
        <a:ext cx="1663964" cy="1124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0060-1352-4796-8A79-9F7AFB5C0731}">
      <dsp:nvSpPr>
        <dsp:cNvPr id="0" name=""/>
        <dsp:cNvSpPr/>
      </dsp:nvSpPr>
      <dsp:spPr>
        <a:xfrm>
          <a:off x="2088249" y="144003"/>
          <a:ext cx="3860206" cy="15149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dirty="0" smtClean="0"/>
            <a:t>Elementos ChildProgramming</a:t>
          </a:r>
          <a:endParaRPr lang="es-CO" sz="2400" kern="1200" dirty="0"/>
        </a:p>
      </dsp:txBody>
      <dsp:txXfrm>
        <a:off x="2653563" y="365862"/>
        <a:ext cx="2729578" cy="1071232"/>
      </dsp:txXfrm>
    </dsp:sp>
    <dsp:sp modelId="{80A41853-E0AD-4FBE-B104-5EBF60865B11}">
      <dsp:nvSpPr>
        <dsp:cNvPr id="0" name=""/>
        <dsp:cNvSpPr/>
      </dsp:nvSpPr>
      <dsp:spPr>
        <a:xfrm rot="8441668">
          <a:off x="1152713" y="2018729"/>
          <a:ext cx="2179668" cy="6730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A8D021-B731-42AE-B01A-41952117745E}">
      <dsp:nvSpPr>
        <dsp:cNvPr id="0" name=""/>
        <dsp:cNvSpPr/>
      </dsp:nvSpPr>
      <dsp:spPr>
        <a:xfrm>
          <a:off x="504050" y="2448279"/>
          <a:ext cx="1790411" cy="1194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Roles</a:t>
          </a:r>
          <a:endParaRPr lang="es-CO" sz="2400" kern="1200" dirty="0"/>
        </a:p>
      </dsp:txBody>
      <dsp:txXfrm>
        <a:off x="539040" y="2483269"/>
        <a:ext cx="1720431" cy="1124671"/>
      </dsp:txXfrm>
    </dsp:sp>
    <dsp:sp modelId="{E9D4002B-A07F-4CA6-9379-5D52FF1813D7}">
      <dsp:nvSpPr>
        <dsp:cNvPr id="0" name=""/>
        <dsp:cNvSpPr/>
      </dsp:nvSpPr>
      <dsp:spPr>
        <a:xfrm rot="5418579">
          <a:off x="2928465" y="2527333"/>
          <a:ext cx="2158563" cy="67302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FBA61-14C8-480C-AAAA-EB54BC6E9315}">
      <dsp:nvSpPr>
        <dsp:cNvPr id="0" name=""/>
        <dsp:cNvSpPr/>
      </dsp:nvSpPr>
      <dsp:spPr>
        <a:xfrm>
          <a:off x="3096343" y="3343076"/>
          <a:ext cx="1811141" cy="120007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Prácticas</a:t>
          </a:r>
          <a:endParaRPr lang="es-CO" sz="2400" kern="1200" dirty="0"/>
        </a:p>
      </dsp:txBody>
      <dsp:txXfrm>
        <a:off x="3131492" y="3378225"/>
        <a:ext cx="1740843" cy="1129774"/>
      </dsp:txXfrm>
    </dsp:sp>
    <dsp:sp modelId="{F77A5059-E6E2-4C1B-93A0-710533787113}">
      <dsp:nvSpPr>
        <dsp:cNvPr id="0" name=""/>
        <dsp:cNvSpPr/>
      </dsp:nvSpPr>
      <dsp:spPr>
        <a:xfrm rot="2318887">
          <a:off x="4726816" y="2017285"/>
          <a:ext cx="2215393" cy="67302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A38AC4-D395-47D9-8F25-FC808FBA76DA}">
      <dsp:nvSpPr>
        <dsp:cNvPr id="0" name=""/>
        <dsp:cNvSpPr/>
      </dsp:nvSpPr>
      <dsp:spPr>
        <a:xfrm>
          <a:off x="5832647" y="2448269"/>
          <a:ext cx="1733944" cy="119465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CO" sz="2400" kern="1200" dirty="0" smtClean="0"/>
            <a:t>Conceptos</a:t>
          </a:r>
          <a:endParaRPr lang="es-CO" sz="2400" kern="1200" dirty="0"/>
        </a:p>
      </dsp:txBody>
      <dsp:txXfrm>
        <a:off x="5867637" y="2483259"/>
        <a:ext cx="1663964" cy="11246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62D8A-4777-4171-B123-ABCFEBE4B1D0}" type="datetimeFigureOut">
              <a:rPr lang="es-CO" smtClean="0"/>
              <a:t>21/02/2014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0B3DB-699B-4C1C-9C84-1D9AA8073644}" type="slidenum">
              <a:rPr lang="es-CO" smtClean="0"/>
              <a:t>‹Nº›</a:t>
            </a:fld>
            <a:endParaRPr lang="es-CO"/>
          </a:p>
        </p:txBody>
      </p:sp>
    </p:spTree>
    <p:extLst>
      <p:ext uri="{BB962C8B-B14F-4D97-AF65-F5344CB8AC3E}">
        <p14:creationId xmlns:p14="http://schemas.microsoft.com/office/powerpoint/2010/main" val="356145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a:t>
            </a:fld>
            <a:endParaRPr lang="es-CO"/>
          </a:p>
        </p:txBody>
      </p:sp>
    </p:spTree>
    <p:extLst>
      <p:ext uri="{BB962C8B-B14F-4D97-AF65-F5344CB8AC3E}">
        <p14:creationId xmlns:p14="http://schemas.microsoft.com/office/powerpoint/2010/main" val="22201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2 Actividad:</a:t>
            </a:r>
            <a:r>
              <a:rPr lang="es-CO" baseline="0" dirty="0" smtClean="0"/>
              <a:t> aplicación de la técnica </a:t>
            </a:r>
            <a:r>
              <a:rPr lang="es-CO" baseline="0" dirty="0" err="1" smtClean="0"/>
              <a:t>Jigsaw</a:t>
            </a:r>
            <a:r>
              <a:rPr lang="es-CO" baseline="0" dirty="0" smtClean="0"/>
              <a:t> como mecanismo para observar </a:t>
            </a:r>
            <a:r>
              <a:rPr lang="es-CO" baseline="0" dirty="0" err="1" smtClean="0"/>
              <a:t>caracteristicas</a:t>
            </a:r>
            <a:r>
              <a:rPr lang="es-CO" baseline="0" dirty="0" smtClean="0"/>
              <a:t> de trabajo en equipo y aprendizaje colaborativo. </a:t>
            </a:r>
          </a:p>
          <a:p>
            <a:r>
              <a:rPr lang="es-CO" dirty="0" smtClean="0"/>
              <a:t>La temática fue Algoritmia y Programación.</a:t>
            </a:r>
          </a:p>
          <a:p>
            <a:endParaRPr lang="es-CO" dirty="0" smtClean="0"/>
          </a:p>
          <a:p>
            <a:r>
              <a:rPr lang="es-CO" dirty="0" smtClean="0"/>
              <a:t>Al final de</a:t>
            </a:r>
            <a:r>
              <a:rPr lang="es-CO" baseline="0" dirty="0" smtClean="0"/>
              <a:t> la actividad los niños construyeron algoritmos representados en diagramas de flujo como se muestra en las imágenes.</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16</a:t>
            </a:fld>
            <a:endParaRPr lang="es-CO"/>
          </a:p>
        </p:txBody>
      </p:sp>
    </p:spTree>
    <p:extLst>
      <p:ext uri="{BB962C8B-B14F-4D97-AF65-F5344CB8AC3E}">
        <p14:creationId xmlns:p14="http://schemas.microsoft.com/office/powerpoint/2010/main" val="341631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Después</a:t>
            </a:r>
            <a:r>
              <a:rPr lang="es-CO" baseline="0" dirty="0" smtClean="0"/>
              <a:t> del desarrollo de la actividad se observaron las prácticas con mayor incidencia nuevamente en los equipos de trabajo.</a:t>
            </a:r>
          </a:p>
          <a:p>
            <a:r>
              <a:rPr lang="es-CO" baseline="0" dirty="0" smtClean="0"/>
              <a:t>Estas son un conjunto de nuevas practicas son basadas también en revisiones de la literatura para cada uno de los componentes (cognitivo, colaborativo y ágil)</a:t>
            </a:r>
          </a:p>
          <a:p>
            <a:endParaRPr lang="es-CO" baseline="0" dirty="0" smtClean="0"/>
          </a:p>
          <a:p>
            <a:r>
              <a:rPr lang="es-CO" baseline="0" dirty="0" smtClean="0"/>
              <a:t>Las barras azul indican las de mayor incidencia y se denominaron Practicas (p1) que sumadas a las (p0) construyen la segunda versión libre del modelo ChildProgramming  </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18</a:t>
            </a:fld>
            <a:endParaRPr lang="es-CO"/>
          </a:p>
        </p:txBody>
      </p:sp>
    </p:spTree>
    <p:extLst>
      <p:ext uri="{BB962C8B-B14F-4D97-AF65-F5344CB8AC3E}">
        <p14:creationId xmlns:p14="http://schemas.microsoft.com/office/powerpoint/2010/main" val="341875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Algunos</a:t>
            </a:r>
            <a:r>
              <a:rPr lang="es-CO" baseline="0" dirty="0" smtClean="0"/>
              <a:t> resultados obtenidos en cuanto a comportamiento, productividad y calidad analizados después del desarrollo de la actividad y que empiezan a dar incidencia en la aplicación del modelo.</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19</a:t>
            </a:fld>
            <a:endParaRPr lang="es-CO"/>
          </a:p>
        </p:txBody>
      </p:sp>
    </p:spTree>
    <p:extLst>
      <p:ext uri="{BB962C8B-B14F-4D97-AF65-F5344CB8AC3E}">
        <p14:creationId xmlns:p14="http://schemas.microsoft.com/office/powerpoint/2010/main" val="342566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El</a:t>
            </a:r>
            <a:r>
              <a:rPr lang="es-CO" baseline="0" dirty="0" smtClean="0"/>
              <a:t> análisis fue dado a través de la teoría de conjuntos donde analizamos cada uno de los cuadrantes de las gráficas de dispersión con operaciones de conjuntos que nos permitían determinar cuales eran las practicas con mayor frecuencia o mayor impacto en los equipos de trabajo. </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20</a:t>
            </a:fld>
            <a:endParaRPr lang="es-CO"/>
          </a:p>
        </p:txBody>
      </p:sp>
    </p:spTree>
    <p:extLst>
      <p:ext uri="{BB962C8B-B14F-4D97-AF65-F5344CB8AC3E}">
        <p14:creationId xmlns:p14="http://schemas.microsoft.com/office/powerpoint/2010/main" val="198255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Operaciones</a:t>
            </a:r>
            <a:r>
              <a:rPr lang="es-CO" baseline="0" dirty="0" smtClean="0"/>
              <a:t> realizadas para determinar el conjunto final de practicas.</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21</a:t>
            </a:fld>
            <a:endParaRPr lang="es-CO"/>
          </a:p>
        </p:txBody>
      </p:sp>
    </p:spTree>
    <p:extLst>
      <p:ext uri="{BB962C8B-B14F-4D97-AF65-F5344CB8AC3E}">
        <p14:creationId xmlns:p14="http://schemas.microsoft.com/office/powerpoint/2010/main" val="294759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Conjunto de practicas resultantes</a:t>
            </a:r>
            <a:r>
              <a:rPr lang="es-CO" baseline="0" dirty="0" smtClean="0"/>
              <a:t> de ChildProgramming con el mayor impacta en los equipos de trabajo.</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22</a:t>
            </a:fld>
            <a:endParaRPr lang="es-CO"/>
          </a:p>
        </p:txBody>
      </p:sp>
    </p:spTree>
    <p:extLst>
      <p:ext uri="{BB962C8B-B14F-4D97-AF65-F5344CB8AC3E}">
        <p14:creationId xmlns:p14="http://schemas.microsoft.com/office/powerpoint/2010/main" val="243507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Practicas</a:t>
            </a:r>
            <a:r>
              <a:rPr lang="es-CO" baseline="0" dirty="0" smtClean="0"/>
              <a:t> correspondientes a cada componente</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23</a:t>
            </a:fld>
            <a:endParaRPr lang="es-CO"/>
          </a:p>
        </p:txBody>
      </p:sp>
    </p:spTree>
    <p:extLst>
      <p:ext uri="{BB962C8B-B14F-4D97-AF65-F5344CB8AC3E}">
        <p14:creationId xmlns:p14="http://schemas.microsoft.com/office/powerpoint/2010/main" val="2721479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Ciclo de Vida del Proceso</a:t>
            </a:r>
            <a:r>
              <a:rPr lang="es-CO" baseline="0" dirty="0" smtClean="0"/>
              <a:t> basado en el ciclo de vida de Scrum (los nombres de cada actividad en el ciclo fueron dados por los niños) donde cada paso fue denominado estación, y el ciclo como ronda.</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24</a:t>
            </a:fld>
            <a:endParaRPr lang="es-CO"/>
          </a:p>
        </p:txBody>
      </p:sp>
    </p:spTree>
    <p:extLst>
      <p:ext uri="{BB962C8B-B14F-4D97-AF65-F5344CB8AC3E}">
        <p14:creationId xmlns:p14="http://schemas.microsoft.com/office/powerpoint/2010/main" val="2516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Como Scrum el</a:t>
            </a:r>
            <a:r>
              <a:rPr lang="es-CO" baseline="0" dirty="0" smtClean="0"/>
              <a:t> ciclo </a:t>
            </a:r>
            <a:r>
              <a:rPr lang="es-CO" baseline="0" dirty="0" err="1" smtClean="0"/>
              <a:t>ChP</a:t>
            </a:r>
            <a:r>
              <a:rPr lang="es-CO" baseline="0" dirty="0" smtClean="0"/>
              <a:t> define las fases de pre-juego, juego y post-juego con sus respectivas actividades para cada caso</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25</a:t>
            </a:fld>
            <a:endParaRPr lang="es-CO"/>
          </a:p>
        </p:txBody>
      </p:sp>
    </p:spTree>
    <p:extLst>
      <p:ext uri="{BB962C8B-B14F-4D97-AF65-F5344CB8AC3E}">
        <p14:creationId xmlns:p14="http://schemas.microsoft.com/office/powerpoint/2010/main" val="194837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Diagrama de flujo de proceso para mas detalle</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26</a:t>
            </a:fld>
            <a:endParaRPr lang="es-CO"/>
          </a:p>
        </p:txBody>
      </p:sp>
    </p:spTree>
    <p:extLst>
      <p:ext uri="{BB962C8B-B14F-4D97-AF65-F5344CB8AC3E}">
        <p14:creationId xmlns:p14="http://schemas.microsoft.com/office/powerpoint/2010/main" val="43542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a:t>
            </a:fld>
            <a:endParaRPr lang="es-CO"/>
          </a:p>
        </p:txBody>
      </p:sp>
    </p:spTree>
    <p:extLst>
      <p:ext uri="{BB962C8B-B14F-4D97-AF65-F5344CB8AC3E}">
        <p14:creationId xmlns:p14="http://schemas.microsoft.com/office/powerpoint/2010/main" val="387824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err="1" smtClean="0"/>
              <a:t>ChP</a:t>
            </a:r>
            <a:r>
              <a:rPr lang="es-CO" dirty="0" smtClean="0"/>
              <a:t> esta compuesto por:</a:t>
            </a:r>
          </a:p>
          <a:p>
            <a:r>
              <a:rPr lang="es-CO" dirty="0" smtClean="0"/>
              <a:t>Roles,</a:t>
            </a:r>
            <a:r>
              <a:rPr lang="es-CO" baseline="0" dirty="0" smtClean="0"/>
              <a:t> Practicas (agiles, colaborativas y </a:t>
            </a:r>
            <a:r>
              <a:rPr lang="es-CO" baseline="0" dirty="0" err="1" smtClean="0"/>
              <a:t>congnitivas</a:t>
            </a:r>
            <a:r>
              <a:rPr lang="es-CO" baseline="0" dirty="0" smtClean="0"/>
              <a:t>) y conceptos (agiles, colaborativos y cognitivos)</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27</a:t>
            </a:fld>
            <a:endParaRPr lang="es-CO"/>
          </a:p>
        </p:txBody>
      </p:sp>
    </p:spTree>
    <p:extLst>
      <p:ext uri="{BB962C8B-B14F-4D97-AF65-F5344CB8AC3E}">
        <p14:creationId xmlns:p14="http://schemas.microsoft.com/office/powerpoint/2010/main" val="254977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3 Actividad:</a:t>
            </a:r>
            <a:r>
              <a:rPr lang="es-CO" baseline="0" dirty="0" smtClean="0"/>
              <a:t> aplicación del Modelo </a:t>
            </a:r>
            <a:r>
              <a:rPr lang="es-CO" baseline="0" dirty="0" err="1" smtClean="0"/>
              <a:t>CHp</a:t>
            </a:r>
            <a:r>
              <a:rPr lang="es-CO" baseline="0" dirty="0" smtClean="0"/>
              <a:t> a través de una práctica de desarrollo de software en la herramienta </a:t>
            </a:r>
            <a:r>
              <a:rPr lang="es-CO" baseline="0" dirty="0" err="1" smtClean="0"/>
              <a:t>scratch</a:t>
            </a:r>
            <a:r>
              <a:rPr lang="es-CO" baseline="0" dirty="0" smtClean="0"/>
              <a:t> desarrollada por cada equipo de trabajo y aplicando las prácticas descritas en el modelo.</a:t>
            </a:r>
          </a:p>
          <a:p>
            <a:endParaRPr lang="es-CO" dirty="0" smtClean="0"/>
          </a:p>
          <a:p>
            <a:r>
              <a:rPr lang="es-CO" dirty="0" smtClean="0"/>
              <a:t>Al final de</a:t>
            </a:r>
            <a:r>
              <a:rPr lang="es-CO" baseline="0" dirty="0" smtClean="0"/>
              <a:t> la actividad los niños desarrollaron una aplicación software aplicando las practicas definidas por el modelo CHP</a:t>
            </a:r>
            <a:endParaRPr lang="es-CO" dirty="0" smtClean="0"/>
          </a:p>
          <a:p>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34</a:t>
            </a:fld>
            <a:endParaRPr lang="es-CO"/>
          </a:p>
        </p:txBody>
      </p:sp>
    </p:spTree>
    <p:extLst>
      <p:ext uri="{BB962C8B-B14F-4D97-AF65-F5344CB8AC3E}">
        <p14:creationId xmlns:p14="http://schemas.microsoft.com/office/powerpoint/2010/main" val="23074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Análisis de dispersión después</a:t>
            </a:r>
            <a:r>
              <a:rPr lang="es-CO" baseline="0" dirty="0" smtClean="0"/>
              <a:t> del desarrollo de la actividad para determinar la incidencia de CHP en cuanto al comportamiento, la productividad y la calidad.</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36</a:t>
            </a:fld>
            <a:endParaRPr lang="es-CO"/>
          </a:p>
        </p:txBody>
      </p:sp>
    </p:spTree>
    <p:extLst>
      <p:ext uri="{BB962C8B-B14F-4D97-AF65-F5344CB8AC3E}">
        <p14:creationId xmlns:p14="http://schemas.microsoft.com/office/powerpoint/2010/main" val="336790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Todo el mundo en este </a:t>
            </a:r>
            <a:r>
              <a:rPr lang="es-CO" dirty="0" smtClean="0"/>
              <a:t>país debería </a:t>
            </a:r>
            <a:r>
              <a:rPr lang="es-CO" dirty="0" smtClean="0"/>
              <a:t>aprender a programar un computador … porque te enseña a pensar (</a:t>
            </a:r>
            <a:r>
              <a:rPr lang="es-CO" dirty="0" err="1" smtClean="0"/>
              <a:t>steve</a:t>
            </a:r>
            <a:r>
              <a:rPr lang="es-CO" dirty="0" smtClean="0"/>
              <a:t> </a:t>
            </a:r>
            <a:r>
              <a:rPr lang="es-CO" dirty="0" err="1" smtClean="0"/>
              <a:t>jobs</a:t>
            </a:r>
            <a:r>
              <a:rPr lang="es-CO" dirty="0" smtClean="0"/>
              <a:t>)</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3</a:t>
            </a:fld>
            <a:endParaRPr lang="es-CO"/>
          </a:p>
        </p:txBody>
      </p:sp>
    </p:spTree>
    <p:extLst>
      <p:ext uri="{BB962C8B-B14F-4D97-AF65-F5344CB8AC3E}">
        <p14:creationId xmlns:p14="http://schemas.microsoft.com/office/powerpoint/2010/main" val="13485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Desarrollo Cognitivo del Niño por Piaget</a:t>
            </a:r>
          </a:p>
          <a:p>
            <a:r>
              <a:rPr lang="es-CO" dirty="0" smtClean="0"/>
              <a:t>Centrado en el estadio de las operaciones concretas 7 a 11 años donde los niños ya han formalizado los conceptos básicos de la lógica matemática, tienen capacidad de razonar y tomar decisiones, además leen y comprenden textos con facilidad.</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6</a:t>
            </a:fld>
            <a:endParaRPr lang="es-CO"/>
          </a:p>
        </p:txBody>
      </p:sp>
    </p:spTree>
    <p:extLst>
      <p:ext uri="{BB962C8B-B14F-4D97-AF65-F5344CB8AC3E}">
        <p14:creationId xmlns:p14="http://schemas.microsoft.com/office/powerpoint/2010/main" val="216225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Algunas de las herramientas de desarrollo de software para niños las cuales </a:t>
            </a:r>
            <a:r>
              <a:rPr lang="es-CO" dirty="0" err="1" smtClean="0"/>
              <a:t>estan</a:t>
            </a:r>
            <a:r>
              <a:rPr lang="es-CO" dirty="0" smtClean="0"/>
              <a:t> seleccionadas</a:t>
            </a:r>
            <a:r>
              <a:rPr lang="es-CO" baseline="0" dirty="0" smtClean="0"/>
              <a:t> de acuerdo a los criterios de escolaridad, experiencia, lenguaje de programación, etc.</a:t>
            </a:r>
          </a:p>
          <a:p>
            <a:endParaRPr lang="es-CO" baseline="0" dirty="0" smtClean="0"/>
          </a:p>
          <a:p>
            <a:r>
              <a:rPr lang="es-CO" baseline="0" dirty="0" smtClean="0"/>
              <a:t>ChildProgramming trabajo con Scratch teniendo en cuanta que esta herramienta se ajusta a todas las características necesarias para el estudio propuesto.</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9</a:t>
            </a:fld>
            <a:endParaRPr lang="es-CO"/>
          </a:p>
        </p:txBody>
      </p:sp>
    </p:spTree>
    <p:extLst>
      <p:ext uri="{BB962C8B-B14F-4D97-AF65-F5344CB8AC3E}">
        <p14:creationId xmlns:p14="http://schemas.microsoft.com/office/powerpoint/2010/main" val="24119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 allí que la propuesta toma estos tres componentes</a:t>
            </a:r>
            <a:r>
              <a:rPr lang="es-CO" baseline="0" dirty="0" smtClean="0"/>
              <a:t> como base fundamental para el modelo propuesto:</a:t>
            </a:r>
          </a:p>
          <a:p>
            <a:endParaRPr lang="es-CO" baseline="0" dirty="0" smtClean="0"/>
          </a:p>
          <a:p>
            <a:pPr marL="228600" indent="-228600">
              <a:buAutoNum type="arabicPeriod"/>
            </a:pPr>
            <a:r>
              <a:rPr lang="es-CO" baseline="0" dirty="0" smtClean="0"/>
              <a:t>Cognición</a:t>
            </a:r>
          </a:p>
          <a:p>
            <a:pPr marL="228600" indent="-228600">
              <a:buAutoNum type="arabicPeriod"/>
            </a:pPr>
            <a:r>
              <a:rPr lang="es-CO" baseline="0" dirty="0" smtClean="0"/>
              <a:t>Colaboración</a:t>
            </a:r>
          </a:p>
          <a:p>
            <a:pPr marL="228600" indent="-228600">
              <a:buAutoNum type="arabicPeriod"/>
            </a:pPr>
            <a:r>
              <a:rPr lang="es-CO" baseline="0" dirty="0" smtClean="0"/>
              <a:t>Agilidad</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11</a:t>
            </a:fld>
            <a:endParaRPr lang="es-CO"/>
          </a:p>
        </p:txBody>
      </p:sp>
    </p:spTree>
    <p:extLst>
      <p:ext uri="{BB962C8B-B14F-4D97-AF65-F5344CB8AC3E}">
        <p14:creationId xmlns:p14="http://schemas.microsoft.com/office/powerpoint/2010/main" val="186509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Para el desarrollo de</a:t>
            </a:r>
            <a:r>
              <a:rPr lang="es-CO" baseline="0" dirty="0" smtClean="0"/>
              <a:t> la propuesto y extracción del modelo se diseñaron 3 estudios de caso: 2 exploratorios y 1 confirmatorio</a:t>
            </a:r>
          </a:p>
          <a:p>
            <a:r>
              <a:rPr lang="es-CO" baseline="0" dirty="0" smtClean="0"/>
              <a:t>Del estudio 1 y 2 se extrae el modelo como tal y el estudio 3 nos permite evaluar el modelo.</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12</a:t>
            </a:fld>
            <a:endParaRPr lang="es-CO"/>
          </a:p>
        </p:txBody>
      </p:sp>
    </p:spTree>
    <p:extLst>
      <p:ext uri="{BB962C8B-B14F-4D97-AF65-F5344CB8AC3E}">
        <p14:creationId xmlns:p14="http://schemas.microsoft.com/office/powerpoint/2010/main" val="338631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1 Actividad:</a:t>
            </a:r>
            <a:r>
              <a:rPr lang="es-CO" baseline="0" dirty="0" smtClean="0"/>
              <a:t> construcción de una torre con palillos y masmelos</a:t>
            </a:r>
          </a:p>
          <a:p>
            <a:r>
              <a:rPr lang="es-CO" baseline="0" dirty="0" smtClean="0"/>
              <a:t>Se emplearon mecanismos de observación para determinar los detalles en el trabajo de los niños.</a:t>
            </a:r>
          </a:p>
          <a:p>
            <a:endParaRPr lang="es-CO" baseline="0" dirty="0" smtClean="0"/>
          </a:p>
          <a:p>
            <a:r>
              <a:rPr lang="es-CO" baseline="0" dirty="0" smtClean="0"/>
              <a:t>Al final de la actividad los niños construyeron una torre de 3 niveles.</a:t>
            </a:r>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13</a:t>
            </a:fld>
            <a:endParaRPr lang="es-CO"/>
          </a:p>
        </p:txBody>
      </p:sp>
    </p:spTree>
    <p:extLst>
      <p:ext uri="{BB962C8B-B14F-4D97-AF65-F5344CB8AC3E}">
        <p14:creationId xmlns:p14="http://schemas.microsoft.com/office/powerpoint/2010/main" val="145007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Después</a:t>
            </a:r>
            <a:r>
              <a:rPr lang="es-CO" baseline="0" dirty="0" smtClean="0"/>
              <a:t> del desarrollo de la actividad se observaron las prácticas con mayor incidencia en los equipos de trabajo.</a:t>
            </a:r>
          </a:p>
          <a:p>
            <a:r>
              <a:rPr lang="es-CO" baseline="0" dirty="0" smtClean="0"/>
              <a:t>Estas practicas son basadas en revisiones de la literatura para cada uno de los componentes (cognitivo, colaborativo y ágil)</a:t>
            </a:r>
          </a:p>
          <a:p>
            <a:endParaRPr lang="es-CO" baseline="0" dirty="0" smtClean="0"/>
          </a:p>
          <a:p>
            <a:r>
              <a:rPr lang="es-CO" baseline="0" dirty="0" smtClean="0"/>
              <a:t>Las barras azul indican las de mayor incidencia y se denominaron para la primera vs de CHP Practicas (p0)</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E330B3DB-699B-4C1C-9C84-1D9AA8073644}" type="slidenum">
              <a:rPr lang="es-CO" smtClean="0"/>
              <a:t>15</a:t>
            </a:fld>
            <a:endParaRPr lang="es-CO"/>
          </a:p>
        </p:txBody>
      </p:sp>
    </p:spTree>
    <p:extLst>
      <p:ext uri="{BB962C8B-B14F-4D97-AF65-F5344CB8AC3E}">
        <p14:creationId xmlns:p14="http://schemas.microsoft.com/office/powerpoint/2010/main" val="143990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2B775DC7-ECB3-404E-9F6D-AC81F4C5BB5E}" type="datetime1">
              <a:rPr lang="es-CO" smtClean="0"/>
              <a:t>21/02/2014</a:t>
            </a:fld>
            <a:endParaRPr lang="es-CO"/>
          </a:p>
        </p:txBody>
      </p:sp>
      <p:sp>
        <p:nvSpPr>
          <p:cNvPr id="17" name="16 Marcador de pie de página"/>
          <p:cNvSpPr>
            <a:spLocks noGrp="1"/>
          </p:cNvSpPr>
          <p:nvPr>
            <p:ph type="ftr" sz="quarter" idx="11"/>
          </p:nvPr>
        </p:nvSpPr>
        <p:spPr>
          <a:xfrm>
            <a:off x="5410200" y="4205288"/>
            <a:ext cx="1295400" cy="457200"/>
          </a:xfrm>
        </p:spPr>
        <p:txBody>
          <a:bodyPr/>
          <a:lstStyle/>
          <a:p>
            <a:r>
              <a:rPr lang="es-CO" smtClean="0"/>
              <a:t>ChildProgramming Process: Un Modelo de Desarrollo de Software para Niños</a:t>
            </a:r>
            <a:endParaRPr lang="es-CO"/>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EF35D91-DBEC-41F1-8D2D-71C13DB609BA}"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11F6CA4-004D-4A09-86FE-4BD31A2E674E}" type="datetime1">
              <a:rPr lang="es-CO" smtClean="0"/>
              <a:t>21/02/2014</a:t>
            </a:fld>
            <a:endParaRPr lang="es-CO"/>
          </a:p>
        </p:txBody>
      </p:sp>
      <p:sp>
        <p:nvSpPr>
          <p:cNvPr id="5" name="4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6" name="5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ABFE30-C847-4C82-9D65-3203F361BAAC}" type="datetime1">
              <a:rPr lang="es-CO" smtClean="0"/>
              <a:t>21/02/2014</a:t>
            </a:fld>
            <a:endParaRPr lang="es-CO"/>
          </a:p>
        </p:txBody>
      </p:sp>
      <p:sp>
        <p:nvSpPr>
          <p:cNvPr id="5" name="4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6" name="5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A1AD30-945A-4598-A6B1-05AB58AE3AF9}" type="datetime1">
              <a:rPr lang="es-CO" smtClean="0"/>
              <a:t>21/02/2014</a:t>
            </a:fld>
            <a:endParaRPr lang="es-CO"/>
          </a:p>
        </p:txBody>
      </p:sp>
      <p:sp>
        <p:nvSpPr>
          <p:cNvPr id="5" name="4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6" name="5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CFC2D4F-270E-4EE1-8F7A-537FF4C9CECB}" type="datetime1">
              <a:rPr lang="es-CO" smtClean="0"/>
              <a:t>21/02/2014</a:t>
            </a:fld>
            <a:endParaRPr lang="es-CO"/>
          </a:p>
        </p:txBody>
      </p:sp>
      <p:sp>
        <p:nvSpPr>
          <p:cNvPr id="5" name="4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6" name="5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8A0995A-5DC7-4E7E-BBDB-D9C15544CE1B}" type="datetime1">
              <a:rPr lang="es-CO" smtClean="0"/>
              <a:t>21/02/2014</a:t>
            </a:fld>
            <a:endParaRPr lang="es-CO"/>
          </a:p>
        </p:txBody>
      </p:sp>
      <p:sp>
        <p:nvSpPr>
          <p:cNvPr id="6" name="5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7" name="6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3E29F6C0-07C8-438B-B457-3681DD8B8633}" type="datetime1">
              <a:rPr lang="es-CO" smtClean="0"/>
              <a:t>21/02/2014</a:t>
            </a:fld>
            <a:endParaRPr lang="es-CO"/>
          </a:p>
        </p:txBody>
      </p:sp>
      <p:sp>
        <p:nvSpPr>
          <p:cNvPr id="27" name="26 Marcador de número de diapositiva"/>
          <p:cNvSpPr>
            <a:spLocks noGrp="1"/>
          </p:cNvSpPr>
          <p:nvPr>
            <p:ph type="sldNum" sz="quarter" idx="11"/>
          </p:nvPr>
        </p:nvSpPr>
        <p:spPr/>
        <p:txBody>
          <a:bodyPr rtlCol="0"/>
          <a:lstStyle/>
          <a:p>
            <a:fld id="{BEF35D91-DBEC-41F1-8D2D-71C13DB609BA}" type="slidenum">
              <a:rPr lang="es-CO" smtClean="0"/>
              <a:t>‹Nº›</a:t>
            </a:fld>
            <a:endParaRPr lang="es-CO"/>
          </a:p>
        </p:txBody>
      </p:sp>
      <p:sp>
        <p:nvSpPr>
          <p:cNvPr id="28" name="27 Marcador de pie de página"/>
          <p:cNvSpPr>
            <a:spLocks noGrp="1"/>
          </p:cNvSpPr>
          <p:nvPr>
            <p:ph type="ftr" sz="quarter" idx="12"/>
          </p:nvPr>
        </p:nvSpPr>
        <p:spPr/>
        <p:txBody>
          <a:bodyPr rtlCol="0"/>
          <a:lstStyle/>
          <a:p>
            <a:r>
              <a:rPr lang="es-CO" smtClean="0"/>
              <a:t>ChildProgramming Process: Un Modelo de Desarrollo de Software para Niños</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0D281275-33D9-4866-9491-FC29E9E27C0C}" type="datetime1">
              <a:rPr lang="es-CO" smtClean="0"/>
              <a:t>21/02/2014</a:t>
            </a:fld>
            <a:endParaRPr lang="es-CO"/>
          </a:p>
        </p:txBody>
      </p:sp>
      <p:sp>
        <p:nvSpPr>
          <p:cNvPr id="4" name="3 Marcador de pie de página"/>
          <p:cNvSpPr>
            <a:spLocks noGrp="1"/>
          </p:cNvSpPr>
          <p:nvPr>
            <p:ph type="ftr" sz="quarter" idx="11"/>
          </p:nvPr>
        </p:nvSpPr>
        <p:spPr>
          <a:xfrm>
            <a:off x="5257800" y="612648"/>
            <a:ext cx="1325880" cy="457200"/>
          </a:xfrm>
        </p:spPr>
        <p:txBody>
          <a:bodyPr/>
          <a:lstStyle/>
          <a:p>
            <a:r>
              <a:rPr lang="es-CO" smtClean="0"/>
              <a:t>ChildProgramming Process: Un Modelo de Desarrollo de Software para Niños</a:t>
            </a:r>
            <a:endParaRPr lang="es-CO"/>
          </a:p>
        </p:txBody>
      </p:sp>
      <p:sp>
        <p:nvSpPr>
          <p:cNvPr id="5" name="4 Marcador de número de diapositiva"/>
          <p:cNvSpPr>
            <a:spLocks noGrp="1"/>
          </p:cNvSpPr>
          <p:nvPr>
            <p:ph type="sldNum" sz="quarter" idx="12"/>
          </p:nvPr>
        </p:nvSpPr>
        <p:spPr>
          <a:xfrm>
            <a:off x="8174736" y="2272"/>
            <a:ext cx="762000" cy="365760"/>
          </a:xfrm>
        </p:spPr>
        <p:txBody>
          <a:bodyPr/>
          <a:lstStyle/>
          <a:p>
            <a:fld id="{BEF35D91-DBEC-41F1-8D2D-71C13DB609BA}"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FDD947-8EE4-41CE-9D9C-E79C531CA8D0}" type="datetime1">
              <a:rPr lang="es-CO" smtClean="0"/>
              <a:t>21/02/2014</a:t>
            </a:fld>
            <a:endParaRPr lang="es-CO"/>
          </a:p>
        </p:txBody>
      </p:sp>
      <p:sp>
        <p:nvSpPr>
          <p:cNvPr id="3" name="2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4" name="3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35C919D-9672-470B-87A3-8AB95A58DB2A}" type="datetime1">
              <a:rPr lang="es-CO" smtClean="0"/>
              <a:t>21/02/2014</a:t>
            </a:fld>
            <a:endParaRPr lang="es-CO"/>
          </a:p>
        </p:txBody>
      </p:sp>
      <p:sp>
        <p:nvSpPr>
          <p:cNvPr id="6" name="5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7" name="6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46755F4-4181-4300-89F7-6EAB36E2EE7E}" type="datetime1">
              <a:rPr lang="es-CO" smtClean="0"/>
              <a:t>21/02/2014</a:t>
            </a:fld>
            <a:endParaRPr lang="es-CO"/>
          </a:p>
        </p:txBody>
      </p:sp>
      <p:sp>
        <p:nvSpPr>
          <p:cNvPr id="6" name="5 Marcador de pie de página"/>
          <p:cNvSpPr>
            <a:spLocks noGrp="1"/>
          </p:cNvSpPr>
          <p:nvPr>
            <p:ph type="ftr" sz="quarter" idx="11"/>
          </p:nvPr>
        </p:nvSpPr>
        <p:spPr/>
        <p:txBody>
          <a:bodyPr/>
          <a:lstStyle/>
          <a:p>
            <a:r>
              <a:rPr lang="es-CO" smtClean="0"/>
              <a:t>ChildProgramming Process: Un Modelo de Desarrollo de Software para Niños</a:t>
            </a:r>
            <a:endParaRPr lang="es-CO"/>
          </a:p>
        </p:txBody>
      </p:sp>
      <p:sp>
        <p:nvSpPr>
          <p:cNvPr id="7" name="6 Marcador de número de diapositiva"/>
          <p:cNvSpPr>
            <a:spLocks noGrp="1"/>
          </p:cNvSpPr>
          <p:nvPr>
            <p:ph type="sldNum" sz="quarter" idx="12"/>
          </p:nvPr>
        </p:nvSpPr>
        <p:spPr/>
        <p:txBody>
          <a:bodyPr/>
          <a:lstStyle/>
          <a:p>
            <a:fld id="{BEF35D91-DBEC-41F1-8D2D-71C13DB609BA}"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63B5B12-CC58-4B85-A6E4-BCD936271FC0}" type="datetime1">
              <a:rPr lang="es-CO" smtClean="0"/>
              <a:t>21/02/2014</a:t>
            </a:fld>
            <a:endParaRPr lang="es-CO"/>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s-CO" smtClean="0"/>
              <a:t>ChildProgramming Process: Un Modelo de Desarrollo de Software para Niños</a:t>
            </a:r>
            <a:endParaRPr lang="es-CO"/>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EF35D91-DBEC-41F1-8D2D-71C13DB609BA}"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7.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image" Target="../media/image5.jpeg"/><Relationship Id="rId4" Type="http://schemas.openxmlformats.org/officeDocument/2006/relationships/image" Target="../media/image30.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7.jpeg"/><Relationship Id="rId7"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10" Type="http://schemas.openxmlformats.org/officeDocument/2006/relationships/image" Target="../media/image5.jpeg"/><Relationship Id="rId4" Type="http://schemas.openxmlformats.org/officeDocument/2006/relationships/image" Target="../media/image38.jpe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unicauca.edu.co/childprogramm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65.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4.jpeg"/><Relationship Id="rId10" Type="http://schemas.openxmlformats.org/officeDocument/2006/relationships/image" Target="../media/image5.jpeg"/><Relationship Id="rId4" Type="http://schemas.openxmlformats.org/officeDocument/2006/relationships/image" Target="../media/image66.jpeg"/><Relationship Id="rId9"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VTS_01_1.VO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mailto:scruz@unicauca.edu.co" TargetMode="External"/><Relationship Id="rId2" Type="http://schemas.openxmlformats.org/officeDocument/2006/relationships/hyperlink" Target="http://www.unicauca.edu.co/childprogramming"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mailto:orojas@unicauca.edu.co" TargetMode="External"/><Relationship Id="rId4" Type="http://schemas.openxmlformats.org/officeDocument/2006/relationships/hyperlink" Target="mailto:ahurtado@unicauca.edu.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image" Target="../media/image1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052736"/>
            <a:ext cx="8458200" cy="2099096"/>
          </a:xfrm>
        </p:spPr>
        <p:txBody>
          <a:bodyPr>
            <a:normAutofit/>
          </a:bodyPr>
          <a:lstStyle/>
          <a:p>
            <a:pPr algn="ctr"/>
            <a:r>
              <a:rPr lang="es-CO" dirty="0" smtClean="0"/>
              <a:t>ChildProgramming: </a:t>
            </a:r>
            <a:br>
              <a:rPr lang="es-CO" dirty="0" smtClean="0"/>
            </a:br>
            <a:r>
              <a:rPr lang="es-CO" dirty="0" smtClean="0"/>
              <a:t>Una Experiencia en el Aula</a:t>
            </a:r>
            <a:endParaRPr lang="es-CO" dirty="0"/>
          </a:p>
        </p:txBody>
      </p:sp>
      <p:sp>
        <p:nvSpPr>
          <p:cNvPr id="3" name="2 Subtítulo"/>
          <p:cNvSpPr>
            <a:spLocks noGrp="1"/>
          </p:cNvSpPr>
          <p:nvPr>
            <p:ph type="subTitle" idx="1"/>
          </p:nvPr>
        </p:nvSpPr>
        <p:spPr>
          <a:xfrm>
            <a:off x="395536" y="4207885"/>
            <a:ext cx="4824536" cy="2376263"/>
          </a:xfrm>
        </p:spPr>
        <p:txBody>
          <a:bodyPr>
            <a:normAutofit lnSpcReduction="10000"/>
          </a:bodyPr>
          <a:lstStyle/>
          <a:p>
            <a:pPr algn="ctr"/>
            <a:r>
              <a:rPr lang="es-CO" sz="2900" i="1" dirty="0" smtClean="0">
                <a:solidFill>
                  <a:schemeClr val="tx1"/>
                </a:solidFill>
              </a:rPr>
              <a:t>Samith Tatiana Cruz Sánchez</a:t>
            </a:r>
          </a:p>
          <a:p>
            <a:pPr algn="ctr"/>
            <a:endParaRPr lang="es-MX" sz="2900" i="1" dirty="0" smtClean="0">
              <a:solidFill>
                <a:schemeClr val="tx1"/>
              </a:solidFill>
            </a:endParaRPr>
          </a:p>
          <a:p>
            <a:pPr algn="ctr"/>
            <a:r>
              <a:rPr lang="es-CO" sz="2900" i="1" dirty="0" smtClean="0">
                <a:solidFill>
                  <a:schemeClr val="tx1"/>
                </a:solidFill>
              </a:rPr>
              <a:t>Investigadora Grupo IDIS</a:t>
            </a:r>
          </a:p>
          <a:p>
            <a:pPr algn="ctr"/>
            <a:r>
              <a:rPr lang="es-CO" sz="2900" i="1" dirty="0" smtClean="0">
                <a:solidFill>
                  <a:schemeClr val="tx1"/>
                </a:solidFill>
              </a:rPr>
              <a:t>Universidad del Cauca</a:t>
            </a:r>
          </a:p>
        </p:txBody>
      </p:sp>
      <p:pic>
        <p:nvPicPr>
          <p:cNvPr id="4" name="1 Imagen"/>
          <p:cNvPicPr>
            <a:picLocks noChangeAspect="1"/>
          </p:cNvPicPr>
          <p:nvPr/>
        </p:nvPicPr>
        <p:blipFill>
          <a:blip r:embed="rId3">
            <a:extLst>
              <a:ext uri="{28A0092B-C50C-407E-A947-70E740481C1C}">
                <a14:useLocalDpi xmlns:a14="http://schemas.microsoft.com/office/drawing/2010/main" val="0"/>
              </a:ext>
            </a:extLst>
          </a:blip>
          <a:srcRect r="15077"/>
          <a:stretch>
            <a:fillRect/>
          </a:stretch>
        </p:blipFill>
        <p:spPr bwMode="auto">
          <a:xfrm>
            <a:off x="7740352" y="4290156"/>
            <a:ext cx="1268447" cy="147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62713" y="4207885"/>
            <a:ext cx="1101107" cy="15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0" descr="C:\Users\usuario\Downloads\Fotos Varias\LogoIDIS_EncabezadoDeCart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2713" y="5818706"/>
            <a:ext cx="250933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01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74613" y="1479550"/>
            <a:ext cx="8728075" cy="4692650"/>
          </a:xfrm>
        </p:spPr>
        <p:txBody>
          <a:bodyPr/>
          <a:lstStyle/>
          <a:p>
            <a:pPr marL="0" indent="0">
              <a:buFontTx/>
              <a:buNone/>
            </a:pPr>
            <a:endParaRPr lang="es-CO" sz="2400" dirty="0" smtClean="0"/>
          </a:p>
          <a:p>
            <a:pPr marL="0" indent="0">
              <a:buFontTx/>
              <a:buNone/>
            </a:pPr>
            <a:endParaRPr lang="es-CO" sz="2400" dirty="0" smtClean="0"/>
          </a:p>
        </p:txBody>
      </p:sp>
      <p:sp>
        <p:nvSpPr>
          <p:cNvPr id="16387" name="3 Marcador de fecha"/>
          <p:cNvSpPr>
            <a:spLocks noGrp="1"/>
          </p:cNvSpPr>
          <p:nvPr>
            <p:ph type="dt" sz="quarter" idx="10"/>
          </p:nvPr>
        </p:nvSpPr>
        <p:spPr>
          <a:xfrm>
            <a:off x="457200" y="6407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7796FD-8EBD-428E-8953-7C49AF0BE062}" type="datetime4">
              <a:rPr lang="es-CO" b="1" smtClean="0">
                <a:solidFill>
                  <a:schemeClr val="bg1"/>
                </a:solidFill>
              </a:rPr>
              <a:pPr eaLnBrk="1" hangingPunct="1"/>
              <a:t>21 de febrero de 2014</a:t>
            </a:fld>
            <a:endParaRPr lang="es-ES" b="1" smtClean="0">
              <a:solidFill>
                <a:schemeClr val="bg1"/>
              </a:solidFill>
            </a:endParaRPr>
          </a:p>
        </p:txBody>
      </p:sp>
      <p:sp>
        <p:nvSpPr>
          <p:cNvPr id="16388" name="4 Marcador de pie de página"/>
          <p:cNvSpPr>
            <a:spLocks noGrp="1"/>
          </p:cNvSpPr>
          <p:nvPr>
            <p:ph type="ftr" sz="quarter" idx="11"/>
          </p:nvPr>
        </p:nvSpPr>
        <p:spPr>
          <a:xfrm>
            <a:off x="3124200" y="640715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16389" name="5 Marcador de número de diapositiva"/>
          <p:cNvSpPr>
            <a:spLocks noGrp="1"/>
          </p:cNvSpPr>
          <p:nvPr>
            <p:ph type="sldNum" sz="quarter" idx="12"/>
          </p:nvPr>
        </p:nvSpPr>
        <p:spPr>
          <a:xfrm>
            <a:off x="6391275" y="6407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7E4018-0913-4100-B43F-550FB1B48FD5}" type="slidenum">
              <a:rPr lang="es-ES" b="1" smtClean="0">
                <a:solidFill>
                  <a:schemeClr val="bg1"/>
                </a:solidFill>
              </a:rPr>
              <a:pPr eaLnBrk="1" hangingPunct="1"/>
              <a:t>10</a:t>
            </a:fld>
            <a:r>
              <a:rPr lang="es-ES" b="1" dirty="0">
                <a:solidFill>
                  <a:schemeClr val="bg1"/>
                </a:solidFill>
              </a:rPr>
              <a:t>/85</a:t>
            </a:r>
            <a:endParaRPr lang="es-ES" b="1" dirty="0" smtClean="0">
              <a:solidFill>
                <a:schemeClr val="bg1"/>
              </a:solidFill>
            </a:endParaRPr>
          </a:p>
        </p:txBody>
      </p:sp>
      <p:sp>
        <p:nvSpPr>
          <p:cNvPr id="16391" name="1 Título"/>
          <p:cNvSpPr txBox="1">
            <a:spLocks/>
          </p:cNvSpPr>
          <p:nvPr/>
        </p:nvSpPr>
        <p:spPr bwMode="auto">
          <a:xfrm>
            <a:off x="903288" y="274638"/>
            <a:ext cx="39243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sz="4400">
                <a:solidFill>
                  <a:schemeClr val="bg1"/>
                </a:solidFill>
              </a:rPr>
              <a:t>1. Introducción</a:t>
            </a:r>
          </a:p>
        </p:txBody>
      </p:sp>
      <p:sp>
        <p:nvSpPr>
          <p:cNvPr id="16392" name="189 CuadroTexto"/>
          <p:cNvSpPr txBox="1">
            <a:spLocks noChangeArrowheads="1"/>
          </p:cNvSpPr>
          <p:nvPr/>
        </p:nvSpPr>
        <p:spPr bwMode="auto">
          <a:xfrm>
            <a:off x="5956300" y="558800"/>
            <a:ext cx="307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CO" sz="2000" b="1">
                <a:solidFill>
                  <a:schemeClr val="bg1"/>
                </a:solidFill>
              </a:rPr>
              <a:t>Trabajos Relacionados</a:t>
            </a:r>
          </a:p>
        </p:txBody>
      </p:sp>
      <p:sp>
        <p:nvSpPr>
          <p:cNvPr id="16393" name="AutoShape 45"/>
          <p:cNvSpPr>
            <a:spLocks noChangeAspect="1" noChangeArrowheads="1" noTextEdit="1"/>
          </p:cNvSpPr>
          <p:nvPr/>
        </p:nvSpPr>
        <p:spPr bwMode="auto">
          <a:xfrm>
            <a:off x="238125" y="1970088"/>
            <a:ext cx="87122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grpSp>
        <p:nvGrpSpPr>
          <p:cNvPr id="5" name="16434 Grupo"/>
          <p:cNvGrpSpPr>
            <a:grpSpLocks/>
          </p:cNvGrpSpPr>
          <p:nvPr/>
        </p:nvGrpSpPr>
        <p:grpSpPr bwMode="auto">
          <a:xfrm>
            <a:off x="211138" y="1573213"/>
            <a:ext cx="8736012" cy="846137"/>
            <a:chOff x="211138" y="1953896"/>
            <a:chExt cx="8736013" cy="846772"/>
          </a:xfrm>
        </p:grpSpPr>
        <p:sp>
          <p:nvSpPr>
            <p:cNvPr id="16480" name="Rectangle 47"/>
            <p:cNvSpPr>
              <a:spLocks noChangeArrowheads="1"/>
            </p:cNvSpPr>
            <p:nvPr/>
          </p:nvSpPr>
          <p:spPr bwMode="auto">
            <a:xfrm>
              <a:off x="215900" y="1970088"/>
              <a:ext cx="1058863"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1" name="Rectangle 48"/>
            <p:cNvSpPr>
              <a:spLocks noChangeArrowheads="1"/>
            </p:cNvSpPr>
            <p:nvPr/>
          </p:nvSpPr>
          <p:spPr bwMode="auto">
            <a:xfrm>
              <a:off x="1274763" y="1970088"/>
              <a:ext cx="1173163"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2" name="Rectangle 49"/>
            <p:cNvSpPr>
              <a:spLocks noChangeArrowheads="1"/>
            </p:cNvSpPr>
            <p:nvPr/>
          </p:nvSpPr>
          <p:spPr bwMode="auto">
            <a:xfrm>
              <a:off x="2447925" y="1970088"/>
              <a:ext cx="1143000"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3" name="Rectangle 50"/>
            <p:cNvSpPr>
              <a:spLocks noChangeArrowheads="1"/>
            </p:cNvSpPr>
            <p:nvPr/>
          </p:nvSpPr>
          <p:spPr bwMode="auto">
            <a:xfrm>
              <a:off x="3590925" y="1970088"/>
              <a:ext cx="1384300"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4" name="Rectangle 51"/>
            <p:cNvSpPr>
              <a:spLocks noChangeArrowheads="1"/>
            </p:cNvSpPr>
            <p:nvPr/>
          </p:nvSpPr>
          <p:spPr bwMode="auto">
            <a:xfrm>
              <a:off x="4975225" y="1970088"/>
              <a:ext cx="1401763"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5" name="Rectangle 52"/>
            <p:cNvSpPr>
              <a:spLocks noChangeArrowheads="1"/>
            </p:cNvSpPr>
            <p:nvPr/>
          </p:nvSpPr>
          <p:spPr bwMode="auto">
            <a:xfrm>
              <a:off x="6378575" y="1970088"/>
              <a:ext cx="1219200"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6" name="Rectangle 53"/>
            <p:cNvSpPr>
              <a:spLocks noChangeArrowheads="1"/>
            </p:cNvSpPr>
            <p:nvPr/>
          </p:nvSpPr>
          <p:spPr bwMode="auto">
            <a:xfrm>
              <a:off x="7597775" y="1970088"/>
              <a:ext cx="1331913" cy="814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487" name="Rectangle 54"/>
            <p:cNvSpPr>
              <a:spLocks noChangeArrowheads="1"/>
            </p:cNvSpPr>
            <p:nvPr/>
          </p:nvSpPr>
          <p:spPr bwMode="auto">
            <a:xfrm>
              <a:off x="211138" y="2791143"/>
              <a:ext cx="8723313" cy="9525"/>
            </a:xfrm>
            <a:prstGeom prst="rect">
              <a:avLst/>
            </a:prstGeom>
            <a:solidFill>
              <a:srgbClr val="292989"/>
            </a:solidFill>
            <a:ln w="0">
              <a:solidFill>
                <a:srgbClr val="292989"/>
              </a:solidFill>
              <a:round/>
              <a:headEnd/>
              <a:tailEnd/>
            </a:ln>
          </p:spPr>
          <p:txBody>
            <a:bodyPr/>
            <a:lstStyle/>
            <a:p>
              <a:endParaRPr lang="es-CO"/>
            </a:p>
          </p:txBody>
        </p:sp>
        <p:sp>
          <p:nvSpPr>
            <p:cNvPr id="16488" name="Rectangle 58"/>
            <p:cNvSpPr>
              <a:spLocks noChangeArrowheads="1"/>
            </p:cNvSpPr>
            <p:nvPr/>
          </p:nvSpPr>
          <p:spPr bwMode="auto">
            <a:xfrm>
              <a:off x="211138" y="1953896"/>
              <a:ext cx="8723313" cy="9525"/>
            </a:xfrm>
            <a:prstGeom prst="rect">
              <a:avLst/>
            </a:prstGeom>
            <a:solidFill>
              <a:srgbClr val="292989"/>
            </a:solidFill>
            <a:ln w="0">
              <a:solidFill>
                <a:srgbClr val="292989"/>
              </a:solidFill>
              <a:round/>
              <a:headEnd/>
              <a:tailEnd/>
            </a:ln>
          </p:spPr>
          <p:txBody>
            <a:bodyPr/>
            <a:lstStyle/>
            <a:p>
              <a:endParaRPr lang="es-CO"/>
            </a:p>
          </p:txBody>
        </p:sp>
        <p:sp>
          <p:nvSpPr>
            <p:cNvPr id="16489" name="Rectangle 60"/>
            <p:cNvSpPr>
              <a:spLocks noChangeArrowheads="1"/>
            </p:cNvSpPr>
            <p:nvPr/>
          </p:nvSpPr>
          <p:spPr bwMode="auto">
            <a:xfrm>
              <a:off x="342900" y="2287588"/>
              <a:ext cx="889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Propuesta</a:t>
              </a:r>
              <a:endParaRPr lang="es-CO"/>
            </a:p>
          </p:txBody>
        </p:sp>
        <p:sp>
          <p:nvSpPr>
            <p:cNvPr id="16490" name="Rectangle 61"/>
            <p:cNvSpPr>
              <a:spLocks noChangeArrowheads="1"/>
            </p:cNvSpPr>
            <p:nvPr/>
          </p:nvSpPr>
          <p:spPr bwMode="auto">
            <a:xfrm>
              <a:off x="1495425" y="2187576"/>
              <a:ext cx="86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dirty="0">
                  <a:solidFill>
                    <a:srgbClr val="FFFFFF"/>
                  </a:solidFill>
                </a:rPr>
                <a:t>Prácticas </a:t>
              </a:r>
              <a:endParaRPr lang="es-CO" dirty="0"/>
            </a:p>
          </p:txBody>
        </p:sp>
        <p:sp>
          <p:nvSpPr>
            <p:cNvPr id="16491" name="Rectangle 62"/>
            <p:cNvSpPr>
              <a:spLocks noChangeArrowheads="1"/>
            </p:cNvSpPr>
            <p:nvPr/>
          </p:nvSpPr>
          <p:spPr bwMode="auto">
            <a:xfrm>
              <a:off x="1441450" y="2386013"/>
              <a:ext cx="923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Cognitivas</a:t>
              </a:r>
              <a:endParaRPr lang="es-CO"/>
            </a:p>
          </p:txBody>
        </p:sp>
        <p:sp>
          <p:nvSpPr>
            <p:cNvPr id="16492" name="Rectangle 63"/>
            <p:cNvSpPr>
              <a:spLocks noChangeArrowheads="1"/>
            </p:cNvSpPr>
            <p:nvPr/>
          </p:nvSpPr>
          <p:spPr bwMode="auto">
            <a:xfrm>
              <a:off x="2652713" y="2187576"/>
              <a:ext cx="814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Prácticas</a:t>
              </a:r>
              <a:endParaRPr lang="es-CO"/>
            </a:p>
          </p:txBody>
        </p:sp>
        <p:sp>
          <p:nvSpPr>
            <p:cNvPr id="16493" name="Rectangle 64"/>
            <p:cNvSpPr>
              <a:spLocks noChangeArrowheads="1"/>
            </p:cNvSpPr>
            <p:nvPr/>
          </p:nvSpPr>
          <p:spPr bwMode="auto">
            <a:xfrm>
              <a:off x="2771775" y="2386013"/>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Ágiles</a:t>
              </a:r>
              <a:endParaRPr lang="es-CO"/>
            </a:p>
          </p:txBody>
        </p:sp>
        <p:sp>
          <p:nvSpPr>
            <p:cNvPr id="16494" name="Rectangle 65"/>
            <p:cNvSpPr>
              <a:spLocks noChangeArrowheads="1"/>
            </p:cNvSpPr>
            <p:nvPr/>
          </p:nvSpPr>
          <p:spPr bwMode="auto">
            <a:xfrm>
              <a:off x="3917950" y="2187576"/>
              <a:ext cx="814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Prácticas</a:t>
              </a:r>
              <a:endParaRPr lang="es-CO"/>
            </a:p>
          </p:txBody>
        </p:sp>
        <p:sp>
          <p:nvSpPr>
            <p:cNvPr id="16495" name="Rectangle 66"/>
            <p:cNvSpPr>
              <a:spLocks noChangeArrowheads="1"/>
            </p:cNvSpPr>
            <p:nvPr/>
          </p:nvSpPr>
          <p:spPr bwMode="auto">
            <a:xfrm>
              <a:off x="3738563" y="2386013"/>
              <a:ext cx="1171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Colaborativas</a:t>
              </a:r>
              <a:endParaRPr lang="es-CO"/>
            </a:p>
          </p:txBody>
        </p:sp>
        <p:sp>
          <p:nvSpPr>
            <p:cNvPr id="16496" name="Rectangle 67"/>
            <p:cNvSpPr>
              <a:spLocks noChangeArrowheads="1"/>
            </p:cNvSpPr>
            <p:nvPr/>
          </p:nvSpPr>
          <p:spPr bwMode="auto">
            <a:xfrm>
              <a:off x="5068888" y="2089151"/>
              <a:ext cx="1057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Metodología</a:t>
              </a:r>
              <a:endParaRPr lang="es-CO"/>
            </a:p>
          </p:txBody>
        </p:sp>
        <p:sp>
          <p:nvSpPr>
            <p:cNvPr id="16497" name="Rectangle 68"/>
            <p:cNvSpPr>
              <a:spLocks noChangeArrowheads="1"/>
            </p:cNvSpPr>
            <p:nvPr/>
          </p:nvSpPr>
          <p:spPr bwMode="auto">
            <a:xfrm>
              <a:off x="6092825" y="2089151"/>
              <a:ext cx="317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de </a:t>
              </a:r>
              <a:endParaRPr lang="es-CO"/>
            </a:p>
          </p:txBody>
        </p:sp>
        <p:sp>
          <p:nvSpPr>
            <p:cNvPr id="16498" name="Rectangle 69"/>
            <p:cNvSpPr>
              <a:spLocks noChangeArrowheads="1"/>
            </p:cNvSpPr>
            <p:nvPr/>
          </p:nvSpPr>
          <p:spPr bwMode="auto">
            <a:xfrm>
              <a:off x="5149850" y="2287588"/>
              <a:ext cx="118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Desarrollo de </a:t>
              </a:r>
              <a:endParaRPr lang="es-CO"/>
            </a:p>
          </p:txBody>
        </p:sp>
        <p:sp>
          <p:nvSpPr>
            <p:cNvPr id="16499" name="Rectangle 70"/>
            <p:cNvSpPr>
              <a:spLocks noChangeArrowheads="1"/>
            </p:cNvSpPr>
            <p:nvPr/>
          </p:nvSpPr>
          <p:spPr bwMode="auto">
            <a:xfrm>
              <a:off x="5543550" y="2484438"/>
              <a:ext cx="344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SW</a:t>
              </a:r>
              <a:endParaRPr lang="es-CO"/>
            </a:p>
          </p:txBody>
        </p:sp>
        <p:sp>
          <p:nvSpPr>
            <p:cNvPr id="16500" name="Rectangle 71"/>
            <p:cNvSpPr>
              <a:spLocks noChangeArrowheads="1"/>
            </p:cNvSpPr>
            <p:nvPr/>
          </p:nvSpPr>
          <p:spPr bwMode="auto">
            <a:xfrm>
              <a:off x="6554788" y="2187576"/>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Reporte de </a:t>
              </a:r>
              <a:endParaRPr lang="es-CO"/>
            </a:p>
          </p:txBody>
        </p:sp>
        <p:sp>
          <p:nvSpPr>
            <p:cNvPr id="16501" name="Rectangle 72"/>
            <p:cNvSpPr>
              <a:spLocks noChangeArrowheads="1"/>
            </p:cNvSpPr>
            <p:nvPr/>
          </p:nvSpPr>
          <p:spPr bwMode="auto">
            <a:xfrm>
              <a:off x="6480175" y="2386013"/>
              <a:ext cx="1100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dirty="0">
                  <a:solidFill>
                    <a:srgbClr val="FFFFFF"/>
                  </a:solidFill>
                </a:rPr>
                <a:t>Experiencias</a:t>
              </a:r>
              <a:endParaRPr lang="es-CO" dirty="0"/>
            </a:p>
          </p:txBody>
        </p:sp>
        <p:sp>
          <p:nvSpPr>
            <p:cNvPr id="16502" name="Rectangle 73"/>
            <p:cNvSpPr>
              <a:spLocks noChangeArrowheads="1"/>
            </p:cNvSpPr>
            <p:nvPr/>
          </p:nvSpPr>
          <p:spPr bwMode="auto">
            <a:xfrm>
              <a:off x="7827963" y="2089151"/>
              <a:ext cx="714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Entorno</a:t>
              </a:r>
              <a:endParaRPr lang="es-CO"/>
            </a:p>
          </p:txBody>
        </p:sp>
        <p:sp>
          <p:nvSpPr>
            <p:cNvPr id="16503" name="Rectangle 74"/>
            <p:cNvSpPr>
              <a:spLocks noChangeArrowheads="1"/>
            </p:cNvSpPr>
            <p:nvPr/>
          </p:nvSpPr>
          <p:spPr bwMode="auto">
            <a:xfrm>
              <a:off x="8509000" y="2089151"/>
              <a:ext cx="3190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de </a:t>
              </a:r>
              <a:endParaRPr lang="es-CO"/>
            </a:p>
          </p:txBody>
        </p:sp>
        <p:sp>
          <p:nvSpPr>
            <p:cNvPr id="16504" name="Rectangle 75"/>
            <p:cNvSpPr>
              <a:spLocks noChangeArrowheads="1"/>
            </p:cNvSpPr>
            <p:nvPr/>
          </p:nvSpPr>
          <p:spPr bwMode="auto">
            <a:xfrm>
              <a:off x="7710488" y="2287588"/>
              <a:ext cx="1236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Programación </a:t>
              </a:r>
              <a:endParaRPr lang="es-CO"/>
            </a:p>
          </p:txBody>
        </p:sp>
        <p:sp>
          <p:nvSpPr>
            <p:cNvPr id="16505" name="Rectangle 76"/>
            <p:cNvSpPr>
              <a:spLocks noChangeArrowheads="1"/>
            </p:cNvSpPr>
            <p:nvPr/>
          </p:nvSpPr>
          <p:spPr bwMode="auto">
            <a:xfrm>
              <a:off x="7920038" y="2484438"/>
              <a:ext cx="769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300" b="1">
                  <a:solidFill>
                    <a:srgbClr val="FFFFFF"/>
                  </a:solidFill>
                </a:rPr>
                <a:t>Utilizado</a:t>
              </a:r>
              <a:endParaRPr lang="es-CO"/>
            </a:p>
          </p:txBody>
        </p:sp>
      </p:grpSp>
      <p:grpSp>
        <p:nvGrpSpPr>
          <p:cNvPr id="6" name="16436 Grupo"/>
          <p:cNvGrpSpPr>
            <a:grpSpLocks/>
          </p:cNvGrpSpPr>
          <p:nvPr/>
        </p:nvGrpSpPr>
        <p:grpSpPr bwMode="auto">
          <a:xfrm>
            <a:off x="250031" y="3035067"/>
            <a:ext cx="8723312" cy="763588"/>
            <a:chOff x="211138" y="2841626"/>
            <a:chExt cx="8723313" cy="763587"/>
          </a:xfrm>
        </p:grpSpPr>
        <p:sp>
          <p:nvSpPr>
            <p:cNvPr id="16461" name="Rectangle 55"/>
            <p:cNvSpPr>
              <a:spLocks noChangeArrowheads="1"/>
            </p:cNvSpPr>
            <p:nvPr/>
          </p:nvSpPr>
          <p:spPr bwMode="auto">
            <a:xfrm>
              <a:off x="211138" y="3595688"/>
              <a:ext cx="8723313" cy="9525"/>
            </a:xfrm>
            <a:prstGeom prst="rect">
              <a:avLst/>
            </a:prstGeom>
            <a:solidFill>
              <a:srgbClr val="292989"/>
            </a:solidFill>
            <a:ln w="0">
              <a:solidFill>
                <a:srgbClr val="292989"/>
              </a:solidFill>
              <a:round/>
              <a:headEnd/>
              <a:tailEnd/>
            </a:ln>
          </p:spPr>
          <p:txBody>
            <a:bodyPr/>
            <a:lstStyle/>
            <a:p>
              <a:endParaRPr lang="es-CO"/>
            </a:p>
          </p:txBody>
        </p:sp>
        <p:grpSp>
          <p:nvGrpSpPr>
            <p:cNvPr id="16462" name="16435 Grupo"/>
            <p:cNvGrpSpPr>
              <a:grpSpLocks/>
            </p:cNvGrpSpPr>
            <p:nvPr/>
          </p:nvGrpSpPr>
          <p:grpSpPr bwMode="auto">
            <a:xfrm>
              <a:off x="285750" y="2841626"/>
              <a:ext cx="8299450" cy="750888"/>
              <a:chOff x="285750" y="2841626"/>
              <a:chExt cx="8299450" cy="750888"/>
            </a:xfrm>
          </p:grpSpPr>
          <p:sp>
            <p:nvSpPr>
              <p:cNvPr id="16463" name="Rectangle 77"/>
              <p:cNvSpPr>
                <a:spLocks noChangeArrowheads="1"/>
              </p:cNvSpPr>
              <p:nvPr/>
            </p:nvSpPr>
            <p:spPr bwMode="auto">
              <a:xfrm>
                <a:off x="423863" y="3025776"/>
                <a:ext cx="655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Sánchez</a:t>
                </a:r>
                <a:endParaRPr lang="es-CO" dirty="0"/>
              </a:p>
            </p:txBody>
          </p:sp>
          <p:sp>
            <p:nvSpPr>
              <p:cNvPr id="16464" name="Rectangle 79"/>
              <p:cNvSpPr>
                <a:spLocks noChangeArrowheads="1"/>
              </p:cNvSpPr>
              <p:nvPr/>
            </p:nvSpPr>
            <p:spPr bwMode="auto">
              <a:xfrm>
                <a:off x="285750" y="320833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Ruiz y </a:t>
                </a:r>
                <a:endParaRPr lang="es-CO" dirty="0"/>
              </a:p>
            </p:txBody>
          </p:sp>
          <p:sp>
            <p:nvSpPr>
              <p:cNvPr id="16465" name="Rectangle 80"/>
              <p:cNvSpPr>
                <a:spLocks noChangeArrowheads="1"/>
              </p:cNvSpPr>
              <p:nvPr/>
            </p:nvSpPr>
            <p:spPr bwMode="auto">
              <a:xfrm>
                <a:off x="750888" y="3208338"/>
                <a:ext cx="493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smtClean="0">
                    <a:solidFill>
                      <a:srgbClr val="000000"/>
                    </a:solidFill>
                  </a:rPr>
                  <a:t> Jamba</a:t>
                </a:r>
                <a:endParaRPr lang="es-CO" dirty="0"/>
              </a:p>
            </p:txBody>
          </p:sp>
          <p:sp>
            <p:nvSpPr>
              <p:cNvPr id="16466" name="Rectangle 81"/>
              <p:cNvSpPr>
                <a:spLocks noChangeArrowheads="1"/>
              </p:cNvSpPr>
              <p:nvPr/>
            </p:nvSpPr>
            <p:spPr bwMode="auto">
              <a:xfrm>
                <a:off x="525463" y="3390901"/>
                <a:ext cx="5064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(2008)</a:t>
                </a:r>
                <a:endParaRPr lang="es-CO"/>
              </a:p>
            </p:txBody>
          </p:sp>
          <p:sp>
            <p:nvSpPr>
              <p:cNvPr id="16467" name="Rectangle 82"/>
              <p:cNvSpPr>
                <a:spLocks noChangeArrowheads="1"/>
              </p:cNvSpPr>
              <p:nvPr/>
            </p:nvSpPr>
            <p:spPr bwMode="auto">
              <a:xfrm>
                <a:off x="1793875" y="2841626"/>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6468" name="Rectangle 83"/>
              <p:cNvSpPr>
                <a:spLocks noChangeArrowheads="1"/>
              </p:cNvSpPr>
              <p:nvPr/>
            </p:nvSpPr>
            <p:spPr bwMode="auto">
              <a:xfrm>
                <a:off x="1400175" y="3025776"/>
                <a:ext cx="10259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a:solidFill>
                      <a:srgbClr val="000000"/>
                    </a:solidFill>
                  </a:rPr>
                  <a:t>Seguir  Ordenes</a:t>
                </a:r>
                <a:endParaRPr lang="es-CO" sz="1100" dirty="0"/>
              </a:p>
            </p:txBody>
          </p:sp>
          <p:sp>
            <p:nvSpPr>
              <p:cNvPr id="16469" name="Rectangle 85"/>
              <p:cNvSpPr>
                <a:spLocks noChangeArrowheads="1"/>
              </p:cNvSpPr>
              <p:nvPr/>
            </p:nvSpPr>
            <p:spPr bwMode="auto">
              <a:xfrm>
                <a:off x="1314450" y="3213102"/>
                <a:ext cx="1280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a:solidFill>
                      <a:srgbClr val="000000"/>
                    </a:solidFill>
                  </a:rPr>
                  <a:t>Asimilar </a:t>
                </a:r>
                <a:r>
                  <a:rPr lang="es-CO" sz="1100" dirty="0" smtClean="0">
                    <a:solidFill>
                      <a:srgbClr val="000000"/>
                    </a:solidFill>
                  </a:rPr>
                  <a:t> Conceptos </a:t>
                </a:r>
                <a:endParaRPr lang="es-CO" sz="1100" dirty="0"/>
              </a:p>
            </p:txBody>
          </p:sp>
          <p:sp>
            <p:nvSpPr>
              <p:cNvPr id="16470" name="Rectangle 87"/>
              <p:cNvSpPr>
                <a:spLocks noChangeArrowheads="1"/>
              </p:cNvSpPr>
              <p:nvPr/>
            </p:nvSpPr>
            <p:spPr bwMode="auto">
              <a:xfrm>
                <a:off x="2735263" y="3114676"/>
                <a:ext cx="6302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Ninguna</a:t>
                </a:r>
                <a:endParaRPr lang="es-CO"/>
              </a:p>
            </p:txBody>
          </p:sp>
          <p:sp>
            <p:nvSpPr>
              <p:cNvPr id="16471" name="Rectangle 88"/>
              <p:cNvSpPr>
                <a:spLocks noChangeArrowheads="1"/>
              </p:cNvSpPr>
              <p:nvPr/>
            </p:nvSpPr>
            <p:spPr bwMode="auto">
              <a:xfrm>
                <a:off x="2701925" y="3297238"/>
                <a:ext cx="698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Expuesta</a:t>
                </a:r>
                <a:endParaRPr lang="es-CO"/>
              </a:p>
            </p:txBody>
          </p:sp>
          <p:sp>
            <p:nvSpPr>
              <p:cNvPr id="16472" name="Rectangle 89"/>
              <p:cNvSpPr>
                <a:spLocks noChangeArrowheads="1"/>
              </p:cNvSpPr>
              <p:nvPr/>
            </p:nvSpPr>
            <p:spPr bwMode="auto">
              <a:xfrm>
                <a:off x="4216400" y="3114676"/>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6473" name="Rectangle 90"/>
              <p:cNvSpPr>
                <a:spLocks noChangeArrowheads="1"/>
              </p:cNvSpPr>
              <p:nvPr/>
            </p:nvSpPr>
            <p:spPr bwMode="auto">
              <a:xfrm>
                <a:off x="3746500" y="3297238"/>
                <a:ext cx="6238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Aceptan</a:t>
                </a:r>
                <a:endParaRPr lang="es-CO"/>
              </a:p>
            </p:txBody>
          </p:sp>
          <p:sp>
            <p:nvSpPr>
              <p:cNvPr id="16474" name="Rectangle 91"/>
              <p:cNvSpPr>
                <a:spLocks noChangeArrowheads="1"/>
              </p:cNvSpPr>
              <p:nvPr/>
            </p:nvSpPr>
            <p:spPr bwMode="auto">
              <a:xfrm>
                <a:off x="4348163" y="3297238"/>
                <a:ext cx="4825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smtClean="0">
                    <a:solidFill>
                      <a:srgbClr val="000000"/>
                    </a:solidFill>
                  </a:rPr>
                  <a:t> Reglas</a:t>
                </a:r>
                <a:endParaRPr lang="es-CO" dirty="0"/>
              </a:p>
            </p:txBody>
          </p:sp>
          <p:sp>
            <p:nvSpPr>
              <p:cNvPr id="16475" name="Rectangle 92"/>
              <p:cNvSpPr>
                <a:spLocks noChangeArrowheads="1"/>
              </p:cNvSpPr>
              <p:nvPr/>
            </p:nvSpPr>
            <p:spPr bwMode="auto">
              <a:xfrm>
                <a:off x="5392738" y="3114676"/>
                <a:ext cx="631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Ninguna</a:t>
                </a:r>
                <a:endParaRPr lang="es-CO" dirty="0"/>
              </a:p>
            </p:txBody>
          </p:sp>
          <p:sp>
            <p:nvSpPr>
              <p:cNvPr id="16476" name="Rectangle 93"/>
              <p:cNvSpPr>
                <a:spLocks noChangeArrowheads="1"/>
              </p:cNvSpPr>
              <p:nvPr/>
            </p:nvSpPr>
            <p:spPr bwMode="auto">
              <a:xfrm>
                <a:off x="5357813" y="3297238"/>
                <a:ext cx="700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Expuesta</a:t>
                </a:r>
                <a:endParaRPr lang="es-CO"/>
              </a:p>
            </p:txBody>
          </p:sp>
          <p:sp>
            <p:nvSpPr>
              <p:cNvPr id="16477" name="Rectangle 94"/>
              <p:cNvSpPr>
                <a:spLocks noChangeArrowheads="1"/>
              </p:cNvSpPr>
              <p:nvPr/>
            </p:nvSpPr>
            <p:spPr bwMode="auto">
              <a:xfrm>
                <a:off x="6702425" y="3114676"/>
                <a:ext cx="631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Ninguno</a:t>
                </a:r>
                <a:endParaRPr lang="es-CO"/>
              </a:p>
            </p:txBody>
          </p:sp>
          <p:sp>
            <p:nvSpPr>
              <p:cNvPr id="16478" name="Rectangle 95"/>
              <p:cNvSpPr>
                <a:spLocks noChangeArrowheads="1"/>
              </p:cNvSpPr>
              <p:nvPr/>
            </p:nvSpPr>
            <p:spPr bwMode="auto">
              <a:xfrm>
                <a:off x="6669088" y="3297238"/>
                <a:ext cx="700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Expuesto</a:t>
                </a:r>
                <a:endParaRPr lang="es-CO" dirty="0"/>
              </a:p>
            </p:txBody>
          </p:sp>
          <p:sp>
            <p:nvSpPr>
              <p:cNvPr id="16479" name="Rectangle 96"/>
              <p:cNvSpPr>
                <a:spLocks noChangeArrowheads="1"/>
              </p:cNvSpPr>
              <p:nvPr/>
            </p:nvSpPr>
            <p:spPr bwMode="auto">
              <a:xfrm>
                <a:off x="8004175" y="3208338"/>
                <a:ext cx="581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err="1">
                    <a:solidFill>
                      <a:srgbClr val="000000"/>
                    </a:solidFill>
                  </a:rPr>
                  <a:t>Squeak</a:t>
                </a:r>
                <a:endParaRPr lang="es-CO" dirty="0"/>
              </a:p>
            </p:txBody>
          </p:sp>
        </p:grpSp>
      </p:grpSp>
      <p:sp>
        <p:nvSpPr>
          <p:cNvPr id="97" name="Rectangle 59"/>
          <p:cNvSpPr>
            <a:spLocks noChangeArrowheads="1"/>
          </p:cNvSpPr>
          <p:nvPr/>
        </p:nvSpPr>
        <p:spPr bwMode="auto">
          <a:xfrm>
            <a:off x="223838" y="4787900"/>
            <a:ext cx="8723312" cy="9525"/>
          </a:xfrm>
          <a:prstGeom prst="rect">
            <a:avLst/>
          </a:prstGeom>
          <a:solidFill>
            <a:srgbClr val="292989"/>
          </a:solidFill>
          <a:ln w="0">
            <a:solidFill>
              <a:srgbClr val="292989"/>
            </a:solidFill>
            <a:round/>
            <a:headEnd/>
            <a:tailEnd/>
          </a:ln>
        </p:spPr>
        <p:txBody>
          <a:bodyPr/>
          <a:lstStyle/>
          <a:p>
            <a:endParaRPr lang="es-CO"/>
          </a:p>
        </p:txBody>
      </p:sp>
      <p:sp>
        <p:nvSpPr>
          <p:cNvPr id="98" name="Rectangle 97"/>
          <p:cNvSpPr>
            <a:spLocks noChangeArrowheads="1"/>
          </p:cNvSpPr>
          <p:nvPr/>
        </p:nvSpPr>
        <p:spPr bwMode="auto">
          <a:xfrm>
            <a:off x="541338" y="4203700"/>
            <a:ext cx="473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Crook</a:t>
            </a:r>
            <a:endParaRPr lang="es-CO"/>
          </a:p>
        </p:txBody>
      </p:sp>
      <p:sp>
        <p:nvSpPr>
          <p:cNvPr id="99" name="Rectangle 98"/>
          <p:cNvSpPr>
            <a:spLocks noChangeArrowheads="1"/>
          </p:cNvSpPr>
          <p:nvPr/>
        </p:nvSpPr>
        <p:spPr bwMode="auto">
          <a:xfrm>
            <a:off x="525463" y="4389438"/>
            <a:ext cx="5064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(2009)</a:t>
            </a:r>
            <a:endParaRPr lang="es-CO"/>
          </a:p>
        </p:txBody>
      </p:sp>
      <p:sp>
        <p:nvSpPr>
          <p:cNvPr id="100" name="Rectangle 99"/>
          <p:cNvSpPr>
            <a:spLocks noChangeArrowheads="1"/>
          </p:cNvSpPr>
          <p:nvPr/>
        </p:nvSpPr>
        <p:spPr bwMode="auto">
          <a:xfrm>
            <a:off x="1793875" y="4021138"/>
            <a:ext cx="2032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01" name="Rectangle 100"/>
          <p:cNvSpPr>
            <a:spLocks noChangeArrowheads="1"/>
          </p:cNvSpPr>
          <p:nvPr/>
        </p:nvSpPr>
        <p:spPr bwMode="auto">
          <a:xfrm>
            <a:off x="1349375" y="4203700"/>
            <a:ext cx="1082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Seguir ordenes </a:t>
            </a:r>
            <a:endParaRPr lang="es-CO"/>
          </a:p>
        </p:txBody>
      </p:sp>
      <p:sp>
        <p:nvSpPr>
          <p:cNvPr id="103" name="Rectangle 102"/>
          <p:cNvSpPr>
            <a:spLocks noChangeArrowheads="1"/>
          </p:cNvSpPr>
          <p:nvPr/>
        </p:nvSpPr>
        <p:spPr bwMode="auto">
          <a:xfrm>
            <a:off x="2951163" y="3840163"/>
            <a:ext cx="2016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04" name="Rectangle 103"/>
          <p:cNvSpPr>
            <a:spLocks noChangeArrowheads="1"/>
          </p:cNvSpPr>
          <p:nvPr/>
        </p:nvSpPr>
        <p:spPr bwMode="auto">
          <a:xfrm>
            <a:off x="2544763" y="4021138"/>
            <a:ext cx="10572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Programación </a:t>
            </a:r>
            <a:endParaRPr lang="es-CO"/>
          </a:p>
        </p:txBody>
      </p:sp>
      <p:sp>
        <p:nvSpPr>
          <p:cNvPr id="105" name="Rectangle 104"/>
          <p:cNvSpPr>
            <a:spLocks noChangeArrowheads="1"/>
          </p:cNvSpPr>
          <p:nvPr/>
        </p:nvSpPr>
        <p:spPr bwMode="auto">
          <a:xfrm>
            <a:off x="2714625" y="4203700"/>
            <a:ext cx="6746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en Pares</a:t>
            </a:r>
            <a:endParaRPr lang="es-CO"/>
          </a:p>
        </p:txBody>
      </p:sp>
      <p:sp>
        <p:nvSpPr>
          <p:cNvPr id="106" name="Rectangle 105"/>
          <p:cNvSpPr>
            <a:spLocks noChangeArrowheads="1"/>
          </p:cNvSpPr>
          <p:nvPr/>
        </p:nvSpPr>
        <p:spPr bwMode="auto">
          <a:xfrm>
            <a:off x="2641600" y="4389438"/>
            <a:ext cx="860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Integración </a:t>
            </a:r>
            <a:endParaRPr lang="es-CO"/>
          </a:p>
        </p:txBody>
      </p:sp>
      <p:sp>
        <p:nvSpPr>
          <p:cNvPr id="107" name="Rectangle 106"/>
          <p:cNvSpPr>
            <a:spLocks noChangeArrowheads="1"/>
          </p:cNvSpPr>
          <p:nvPr/>
        </p:nvSpPr>
        <p:spPr bwMode="auto">
          <a:xfrm>
            <a:off x="2714625" y="4572000"/>
            <a:ext cx="673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Continua</a:t>
            </a:r>
            <a:endParaRPr lang="es-CO"/>
          </a:p>
        </p:txBody>
      </p:sp>
      <p:sp>
        <p:nvSpPr>
          <p:cNvPr id="108" name="Rectangle 107"/>
          <p:cNvSpPr>
            <a:spLocks noChangeArrowheads="1"/>
          </p:cNvSpPr>
          <p:nvPr/>
        </p:nvSpPr>
        <p:spPr bwMode="auto">
          <a:xfrm>
            <a:off x="4216400" y="4021138"/>
            <a:ext cx="2016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09" name="Rectangle 108"/>
          <p:cNvSpPr>
            <a:spLocks noChangeArrowheads="1"/>
          </p:cNvSpPr>
          <p:nvPr/>
        </p:nvSpPr>
        <p:spPr bwMode="auto">
          <a:xfrm>
            <a:off x="3746500" y="4203700"/>
            <a:ext cx="11382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Aceptan Reglas</a:t>
            </a:r>
            <a:endParaRPr lang="es-CO"/>
          </a:p>
        </p:txBody>
      </p:sp>
      <p:sp>
        <p:nvSpPr>
          <p:cNvPr id="110" name="Rectangle 109"/>
          <p:cNvSpPr>
            <a:spLocks noChangeArrowheads="1"/>
          </p:cNvSpPr>
          <p:nvPr/>
        </p:nvSpPr>
        <p:spPr bwMode="auto">
          <a:xfrm>
            <a:off x="3848100" y="4389438"/>
            <a:ext cx="977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Participación </a:t>
            </a:r>
            <a:endParaRPr lang="es-CO"/>
          </a:p>
        </p:txBody>
      </p:sp>
      <p:sp>
        <p:nvSpPr>
          <p:cNvPr id="111" name="Rectangle 110"/>
          <p:cNvSpPr>
            <a:spLocks noChangeArrowheads="1"/>
          </p:cNvSpPr>
          <p:nvPr/>
        </p:nvSpPr>
        <p:spPr bwMode="auto">
          <a:xfrm>
            <a:off x="3995738" y="4572000"/>
            <a:ext cx="639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continua</a:t>
            </a:r>
            <a:endParaRPr lang="es-CO"/>
          </a:p>
        </p:txBody>
      </p:sp>
      <p:sp>
        <p:nvSpPr>
          <p:cNvPr id="112" name="Rectangle 111"/>
          <p:cNvSpPr>
            <a:spLocks noChangeArrowheads="1"/>
          </p:cNvSpPr>
          <p:nvPr/>
        </p:nvSpPr>
        <p:spPr bwMode="auto">
          <a:xfrm>
            <a:off x="5392738" y="4203700"/>
            <a:ext cx="631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Ninguna</a:t>
            </a:r>
            <a:endParaRPr lang="es-CO"/>
          </a:p>
        </p:txBody>
      </p:sp>
      <p:sp>
        <p:nvSpPr>
          <p:cNvPr id="113" name="Rectangle 112"/>
          <p:cNvSpPr>
            <a:spLocks noChangeArrowheads="1"/>
          </p:cNvSpPr>
          <p:nvPr/>
        </p:nvSpPr>
        <p:spPr bwMode="auto">
          <a:xfrm>
            <a:off x="5357813" y="4389438"/>
            <a:ext cx="700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Expuesta</a:t>
            </a:r>
            <a:endParaRPr lang="es-CO"/>
          </a:p>
        </p:txBody>
      </p:sp>
      <p:sp>
        <p:nvSpPr>
          <p:cNvPr id="114" name="Rectangle 113"/>
          <p:cNvSpPr>
            <a:spLocks noChangeArrowheads="1"/>
          </p:cNvSpPr>
          <p:nvPr/>
        </p:nvSpPr>
        <p:spPr bwMode="auto">
          <a:xfrm>
            <a:off x="6702425" y="4203700"/>
            <a:ext cx="631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Ninguno</a:t>
            </a:r>
            <a:endParaRPr lang="es-CO"/>
          </a:p>
        </p:txBody>
      </p:sp>
      <p:sp>
        <p:nvSpPr>
          <p:cNvPr id="115" name="Rectangle 114"/>
          <p:cNvSpPr>
            <a:spLocks noChangeArrowheads="1"/>
          </p:cNvSpPr>
          <p:nvPr/>
        </p:nvSpPr>
        <p:spPr bwMode="auto">
          <a:xfrm>
            <a:off x="6669088" y="4389438"/>
            <a:ext cx="700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Expuesto</a:t>
            </a:r>
            <a:endParaRPr lang="es-CO"/>
          </a:p>
        </p:txBody>
      </p:sp>
      <p:sp>
        <p:nvSpPr>
          <p:cNvPr id="116" name="Rectangle 115"/>
          <p:cNvSpPr>
            <a:spLocks noChangeArrowheads="1"/>
          </p:cNvSpPr>
          <p:nvPr/>
        </p:nvSpPr>
        <p:spPr bwMode="auto">
          <a:xfrm>
            <a:off x="8004175" y="4297363"/>
            <a:ext cx="5826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Scratch</a:t>
            </a:r>
            <a:endParaRPr lang="es-CO" dirty="0"/>
          </a:p>
        </p:txBody>
      </p:sp>
      <p:grpSp>
        <p:nvGrpSpPr>
          <p:cNvPr id="8" name="116 Grupo"/>
          <p:cNvGrpSpPr>
            <a:grpSpLocks/>
          </p:cNvGrpSpPr>
          <p:nvPr/>
        </p:nvGrpSpPr>
        <p:grpSpPr bwMode="auto">
          <a:xfrm>
            <a:off x="236538" y="4841875"/>
            <a:ext cx="8723312" cy="1323975"/>
            <a:chOff x="211138" y="2797176"/>
            <a:chExt cx="8723313" cy="1323975"/>
          </a:xfrm>
        </p:grpSpPr>
        <p:sp>
          <p:nvSpPr>
            <p:cNvPr id="16430" name="Rectangle 93"/>
            <p:cNvSpPr>
              <a:spLocks noChangeArrowheads="1"/>
            </p:cNvSpPr>
            <p:nvPr/>
          </p:nvSpPr>
          <p:spPr bwMode="auto">
            <a:xfrm>
              <a:off x="4348163" y="3254376"/>
              <a:ext cx="4825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smtClean="0">
                  <a:solidFill>
                    <a:srgbClr val="000000"/>
                  </a:solidFill>
                </a:rPr>
                <a:t> Reglas</a:t>
              </a:r>
              <a:endParaRPr lang="es-CO" dirty="0"/>
            </a:p>
          </p:txBody>
        </p:sp>
        <p:sp>
          <p:nvSpPr>
            <p:cNvPr id="16431" name="Rectangle 105"/>
            <p:cNvSpPr>
              <a:spLocks noChangeArrowheads="1"/>
            </p:cNvSpPr>
            <p:nvPr/>
          </p:nvSpPr>
          <p:spPr bwMode="auto">
            <a:xfrm>
              <a:off x="6931025" y="3894138"/>
              <a:ext cx="11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a:t>
              </a:r>
              <a:endParaRPr lang="es-CO"/>
            </a:p>
          </p:txBody>
        </p:sp>
        <p:sp>
          <p:nvSpPr>
            <p:cNvPr id="16432" name="Rectangle 106"/>
            <p:cNvSpPr>
              <a:spLocks noChangeArrowheads="1"/>
            </p:cNvSpPr>
            <p:nvPr/>
          </p:nvSpPr>
          <p:spPr bwMode="auto">
            <a:xfrm>
              <a:off x="7024688" y="3894138"/>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FGPU </a:t>
              </a:r>
              <a:endParaRPr lang="es-CO"/>
            </a:p>
          </p:txBody>
        </p:sp>
        <p:grpSp>
          <p:nvGrpSpPr>
            <p:cNvPr id="16433" name="17464 Grupo"/>
            <p:cNvGrpSpPr>
              <a:grpSpLocks/>
            </p:cNvGrpSpPr>
            <p:nvPr/>
          </p:nvGrpSpPr>
          <p:grpSpPr bwMode="auto">
            <a:xfrm>
              <a:off x="211138" y="2797176"/>
              <a:ext cx="8723313" cy="1323975"/>
              <a:chOff x="211138" y="2797176"/>
              <a:chExt cx="8723313" cy="1323975"/>
            </a:xfrm>
          </p:grpSpPr>
          <p:sp>
            <p:nvSpPr>
              <p:cNvPr id="16434" name="Rectangle 55"/>
              <p:cNvSpPr>
                <a:spLocks noChangeArrowheads="1"/>
              </p:cNvSpPr>
              <p:nvPr/>
            </p:nvSpPr>
            <p:spPr bwMode="auto">
              <a:xfrm>
                <a:off x="211138" y="4111626"/>
                <a:ext cx="8723313" cy="9525"/>
              </a:xfrm>
              <a:prstGeom prst="rect">
                <a:avLst/>
              </a:prstGeom>
              <a:solidFill>
                <a:srgbClr val="292989"/>
              </a:solidFill>
              <a:ln w="0">
                <a:solidFill>
                  <a:srgbClr val="292989"/>
                </a:solidFill>
                <a:round/>
                <a:headEnd/>
                <a:tailEnd/>
              </a:ln>
            </p:spPr>
            <p:txBody>
              <a:bodyPr/>
              <a:lstStyle/>
              <a:p>
                <a:endParaRPr lang="es-CO"/>
              </a:p>
            </p:txBody>
          </p:sp>
          <p:sp>
            <p:nvSpPr>
              <p:cNvPr id="16435" name="Rectangle 77"/>
              <p:cNvSpPr>
                <a:spLocks noChangeArrowheads="1"/>
              </p:cNvSpPr>
              <p:nvPr/>
            </p:nvSpPr>
            <p:spPr bwMode="auto">
              <a:xfrm>
                <a:off x="392113" y="3162301"/>
                <a:ext cx="6556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Ceballos</a:t>
                </a:r>
                <a:endParaRPr lang="es-CO"/>
              </a:p>
            </p:txBody>
          </p:sp>
          <p:sp>
            <p:nvSpPr>
              <p:cNvPr id="16436" name="Rectangle 78"/>
              <p:cNvSpPr>
                <a:spLocks noChangeArrowheads="1"/>
              </p:cNvSpPr>
              <p:nvPr/>
            </p:nvSpPr>
            <p:spPr bwMode="auto">
              <a:xfrm>
                <a:off x="1025525" y="3162301"/>
                <a:ext cx="1490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smtClean="0">
                    <a:solidFill>
                      <a:srgbClr val="000000"/>
                    </a:solidFill>
                  </a:rPr>
                  <a:t> y </a:t>
                </a:r>
                <a:endParaRPr lang="es-CO" dirty="0"/>
              </a:p>
            </p:txBody>
          </p:sp>
          <p:sp>
            <p:nvSpPr>
              <p:cNvPr id="16437" name="Rectangle 79"/>
              <p:cNvSpPr>
                <a:spLocks noChangeArrowheads="1"/>
              </p:cNvSpPr>
              <p:nvPr/>
            </p:nvSpPr>
            <p:spPr bwMode="auto">
              <a:xfrm>
                <a:off x="568325" y="3343276"/>
                <a:ext cx="4635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Nieto </a:t>
                </a:r>
                <a:endParaRPr lang="es-CO"/>
              </a:p>
            </p:txBody>
          </p:sp>
          <p:sp>
            <p:nvSpPr>
              <p:cNvPr id="16438" name="Rectangle 80"/>
              <p:cNvSpPr>
                <a:spLocks noChangeArrowheads="1"/>
              </p:cNvSpPr>
              <p:nvPr/>
            </p:nvSpPr>
            <p:spPr bwMode="auto">
              <a:xfrm>
                <a:off x="525463" y="3525838"/>
                <a:ext cx="5064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(2012)</a:t>
                </a:r>
                <a:endParaRPr lang="es-CO"/>
              </a:p>
            </p:txBody>
          </p:sp>
          <p:sp>
            <p:nvSpPr>
              <p:cNvPr id="16439" name="Rectangle 81"/>
              <p:cNvSpPr>
                <a:spLocks noChangeArrowheads="1"/>
              </p:cNvSpPr>
              <p:nvPr/>
            </p:nvSpPr>
            <p:spPr bwMode="auto">
              <a:xfrm>
                <a:off x="1793875" y="2797176"/>
                <a:ext cx="2460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 </a:t>
                </a:r>
                <a:endParaRPr lang="es-CO"/>
              </a:p>
            </p:txBody>
          </p:sp>
          <p:sp>
            <p:nvSpPr>
              <p:cNvPr id="16440" name="Rectangle 82"/>
              <p:cNvSpPr>
                <a:spLocks noChangeArrowheads="1"/>
              </p:cNvSpPr>
              <p:nvPr/>
            </p:nvSpPr>
            <p:spPr bwMode="auto">
              <a:xfrm>
                <a:off x="1336675" y="2979738"/>
                <a:ext cx="10259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a:solidFill>
                      <a:srgbClr val="000000"/>
                    </a:solidFill>
                  </a:rPr>
                  <a:t>Seguir  Ordenes</a:t>
                </a:r>
                <a:endParaRPr lang="es-CO" sz="1100" dirty="0"/>
              </a:p>
            </p:txBody>
          </p:sp>
          <p:sp>
            <p:nvSpPr>
              <p:cNvPr id="16441" name="Rectangle 84"/>
              <p:cNvSpPr>
                <a:spLocks noChangeArrowheads="1"/>
              </p:cNvSpPr>
              <p:nvPr/>
            </p:nvSpPr>
            <p:spPr bwMode="auto">
              <a:xfrm>
                <a:off x="1250950" y="3190876"/>
                <a:ext cx="1247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a:solidFill>
                      <a:srgbClr val="000000"/>
                    </a:solidFill>
                  </a:rPr>
                  <a:t>Asimilar </a:t>
                </a:r>
                <a:r>
                  <a:rPr lang="es-CO" sz="1100" dirty="0" smtClean="0">
                    <a:solidFill>
                      <a:srgbClr val="000000"/>
                    </a:solidFill>
                  </a:rPr>
                  <a:t> Conceptos</a:t>
                </a:r>
                <a:endParaRPr lang="es-CO" sz="1100" dirty="0"/>
              </a:p>
            </p:txBody>
          </p:sp>
          <p:sp>
            <p:nvSpPr>
              <p:cNvPr id="16442" name="Rectangle 86"/>
              <p:cNvSpPr>
                <a:spLocks noChangeArrowheads="1"/>
              </p:cNvSpPr>
              <p:nvPr/>
            </p:nvSpPr>
            <p:spPr bwMode="auto">
              <a:xfrm>
                <a:off x="1481138" y="3381377"/>
                <a:ext cx="7934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a:solidFill>
                      <a:srgbClr val="000000"/>
                    </a:solidFill>
                  </a:rPr>
                  <a:t>Explican los</a:t>
                </a:r>
                <a:r>
                  <a:rPr lang="es-CO" sz="1100" b="1" dirty="0">
                    <a:solidFill>
                      <a:srgbClr val="000000"/>
                    </a:solidFill>
                  </a:rPr>
                  <a:t> </a:t>
                </a:r>
                <a:endParaRPr lang="es-CO" sz="1100" b="1" dirty="0"/>
              </a:p>
            </p:txBody>
          </p:sp>
          <p:sp>
            <p:nvSpPr>
              <p:cNvPr id="16443" name="Rectangle 87"/>
              <p:cNvSpPr>
                <a:spLocks noChangeArrowheads="1"/>
              </p:cNvSpPr>
              <p:nvPr/>
            </p:nvSpPr>
            <p:spPr bwMode="auto">
              <a:xfrm>
                <a:off x="1392238" y="3563938"/>
                <a:ext cx="91691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a:solidFill>
                      <a:srgbClr val="000000"/>
                    </a:solidFill>
                  </a:rPr>
                  <a:t>pasos a seguir</a:t>
                </a:r>
                <a:endParaRPr lang="es-CO" sz="1100" dirty="0"/>
              </a:p>
            </p:txBody>
          </p:sp>
          <p:sp>
            <p:nvSpPr>
              <p:cNvPr id="16444" name="Rectangle 88"/>
              <p:cNvSpPr>
                <a:spLocks noChangeArrowheads="1"/>
              </p:cNvSpPr>
              <p:nvPr/>
            </p:nvSpPr>
            <p:spPr bwMode="auto">
              <a:xfrm>
                <a:off x="2951163" y="31623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6445" name="Rectangle 89"/>
              <p:cNvSpPr>
                <a:spLocks noChangeArrowheads="1"/>
              </p:cNvSpPr>
              <p:nvPr/>
            </p:nvSpPr>
            <p:spPr bwMode="auto">
              <a:xfrm>
                <a:off x="2536825" y="3343276"/>
                <a:ext cx="10302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Comunicación</a:t>
                </a:r>
                <a:endParaRPr lang="es-CO"/>
              </a:p>
            </p:txBody>
          </p:sp>
          <p:sp>
            <p:nvSpPr>
              <p:cNvPr id="16446" name="Rectangle 90"/>
              <p:cNvSpPr>
                <a:spLocks noChangeArrowheads="1"/>
              </p:cNvSpPr>
              <p:nvPr/>
            </p:nvSpPr>
            <p:spPr bwMode="auto">
              <a:xfrm>
                <a:off x="2724150" y="3525838"/>
                <a:ext cx="5958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smtClean="0">
                    <a:solidFill>
                      <a:srgbClr val="000000"/>
                    </a:solidFill>
                  </a:rPr>
                  <a:t>Voluntad</a:t>
                </a:r>
                <a:endParaRPr lang="es-CO" dirty="0"/>
              </a:p>
            </p:txBody>
          </p:sp>
          <p:sp>
            <p:nvSpPr>
              <p:cNvPr id="16447" name="Rectangle 91"/>
              <p:cNvSpPr>
                <a:spLocks noChangeArrowheads="1"/>
              </p:cNvSpPr>
              <p:nvPr/>
            </p:nvSpPr>
            <p:spPr bwMode="auto">
              <a:xfrm>
                <a:off x="4216400" y="3070226"/>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6448" name="Rectangle 92"/>
              <p:cNvSpPr>
                <a:spLocks noChangeArrowheads="1"/>
              </p:cNvSpPr>
              <p:nvPr/>
            </p:nvSpPr>
            <p:spPr bwMode="auto">
              <a:xfrm>
                <a:off x="3746500" y="3254376"/>
                <a:ext cx="623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Aceptan</a:t>
                </a:r>
                <a:endParaRPr lang="es-CO"/>
              </a:p>
            </p:txBody>
          </p:sp>
          <p:sp>
            <p:nvSpPr>
              <p:cNvPr id="16449" name="Rectangle 94"/>
              <p:cNvSpPr>
                <a:spLocks noChangeArrowheads="1"/>
              </p:cNvSpPr>
              <p:nvPr/>
            </p:nvSpPr>
            <p:spPr bwMode="auto">
              <a:xfrm>
                <a:off x="3848100" y="3436938"/>
                <a:ext cx="9350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Participación</a:t>
                </a:r>
                <a:endParaRPr lang="es-CO"/>
              </a:p>
            </p:txBody>
          </p:sp>
          <p:sp>
            <p:nvSpPr>
              <p:cNvPr id="16450" name="Rectangle 95"/>
              <p:cNvSpPr>
                <a:spLocks noChangeArrowheads="1"/>
              </p:cNvSpPr>
              <p:nvPr/>
            </p:nvSpPr>
            <p:spPr bwMode="auto">
              <a:xfrm>
                <a:off x="3978275" y="3619501"/>
                <a:ext cx="6219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smtClean="0">
                    <a:solidFill>
                      <a:srgbClr val="000000"/>
                    </a:solidFill>
                  </a:rPr>
                  <a:t>Contínua</a:t>
                </a:r>
                <a:endParaRPr lang="es-CO" dirty="0"/>
              </a:p>
            </p:txBody>
          </p:sp>
          <p:sp>
            <p:nvSpPr>
              <p:cNvPr id="16451" name="Rectangle 96"/>
              <p:cNvSpPr>
                <a:spLocks noChangeArrowheads="1"/>
              </p:cNvSpPr>
              <p:nvPr/>
            </p:nvSpPr>
            <p:spPr bwMode="auto">
              <a:xfrm>
                <a:off x="5392738" y="3254376"/>
                <a:ext cx="6746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Ninguna </a:t>
                </a:r>
                <a:endParaRPr lang="es-CO"/>
              </a:p>
            </p:txBody>
          </p:sp>
          <p:sp>
            <p:nvSpPr>
              <p:cNvPr id="16452" name="Rectangle 97"/>
              <p:cNvSpPr>
                <a:spLocks noChangeArrowheads="1"/>
              </p:cNvSpPr>
              <p:nvPr/>
            </p:nvSpPr>
            <p:spPr bwMode="auto">
              <a:xfrm>
                <a:off x="5357813" y="3436938"/>
                <a:ext cx="700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Expuesta</a:t>
                </a:r>
                <a:endParaRPr lang="es-CO"/>
              </a:p>
            </p:txBody>
          </p:sp>
          <p:sp>
            <p:nvSpPr>
              <p:cNvPr id="16453" name="Rectangle 98"/>
              <p:cNvSpPr>
                <a:spLocks noChangeArrowheads="1"/>
              </p:cNvSpPr>
              <p:nvPr/>
            </p:nvSpPr>
            <p:spPr bwMode="auto">
              <a:xfrm>
                <a:off x="6919913" y="2797176"/>
                <a:ext cx="203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6454" name="Rectangle 99"/>
              <p:cNvSpPr>
                <a:spLocks noChangeArrowheads="1"/>
              </p:cNvSpPr>
              <p:nvPr/>
            </p:nvSpPr>
            <p:spPr bwMode="auto">
              <a:xfrm>
                <a:off x="6588125" y="2979738"/>
                <a:ext cx="9096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Replicado a </a:t>
                </a:r>
                <a:endParaRPr lang="es-CO"/>
              </a:p>
            </p:txBody>
          </p:sp>
          <p:sp>
            <p:nvSpPr>
              <p:cNvPr id="16455" name="Rectangle 100"/>
              <p:cNvSpPr>
                <a:spLocks noChangeArrowheads="1"/>
              </p:cNvSpPr>
              <p:nvPr/>
            </p:nvSpPr>
            <p:spPr bwMode="auto">
              <a:xfrm>
                <a:off x="6592888" y="3162301"/>
                <a:ext cx="895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través de la </a:t>
                </a:r>
                <a:endParaRPr lang="es-CO"/>
              </a:p>
            </p:txBody>
          </p:sp>
          <p:sp>
            <p:nvSpPr>
              <p:cNvPr id="16456" name="Rectangle 101"/>
              <p:cNvSpPr>
                <a:spLocks noChangeArrowheads="1"/>
              </p:cNvSpPr>
              <p:nvPr/>
            </p:nvSpPr>
            <p:spPr bwMode="auto">
              <a:xfrm>
                <a:off x="6630988" y="3343276"/>
                <a:ext cx="8191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Fundación </a:t>
                </a:r>
                <a:endParaRPr lang="es-CO"/>
              </a:p>
            </p:txBody>
          </p:sp>
          <p:sp>
            <p:nvSpPr>
              <p:cNvPr id="16457" name="Rectangle 102"/>
              <p:cNvSpPr>
                <a:spLocks noChangeArrowheads="1"/>
              </p:cNvSpPr>
              <p:nvPr/>
            </p:nvSpPr>
            <p:spPr bwMode="auto">
              <a:xfrm>
                <a:off x="6740525" y="3525838"/>
                <a:ext cx="598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Gabriel </a:t>
                </a:r>
                <a:endParaRPr lang="es-CO"/>
              </a:p>
            </p:txBody>
          </p:sp>
          <p:sp>
            <p:nvSpPr>
              <p:cNvPr id="16458" name="Rectangle 103"/>
              <p:cNvSpPr>
                <a:spLocks noChangeArrowheads="1"/>
              </p:cNvSpPr>
              <p:nvPr/>
            </p:nvSpPr>
            <p:spPr bwMode="auto">
              <a:xfrm>
                <a:off x="6643688" y="3711576"/>
                <a:ext cx="7921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Piedrahita </a:t>
                </a:r>
                <a:endParaRPr lang="es-CO"/>
              </a:p>
            </p:txBody>
          </p:sp>
          <p:sp>
            <p:nvSpPr>
              <p:cNvPr id="16459" name="Rectangle 104"/>
              <p:cNvSpPr>
                <a:spLocks noChangeArrowheads="1"/>
              </p:cNvSpPr>
              <p:nvPr/>
            </p:nvSpPr>
            <p:spPr bwMode="auto">
              <a:xfrm>
                <a:off x="6526213" y="3894138"/>
                <a:ext cx="473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Uribe </a:t>
                </a:r>
                <a:endParaRPr lang="es-CO"/>
              </a:p>
            </p:txBody>
          </p:sp>
          <p:sp>
            <p:nvSpPr>
              <p:cNvPr id="16460" name="Rectangle 107"/>
              <p:cNvSpPr>
                <a:spLocks noChangeArrowheads="1"/>
              </p:cNvSpPr>
              <p:nvPr/>
            </p:nvSpPr>
            <p:spPr bwMode="auto">
              <a:xfrm>
                <a:off x="8004175" y="3343276"/>
                <a:ext cx="582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Scratch</a:t>
                </a:r>
                <a:endParaRPr lang="es-CO"/>
              </a:p>
            </p:txBody>
          </p:sp>
        </p:grpSp>
      </p:grpSp>
      <p:sp>
        <p:nvSpPr>
          <p:cNvPr id="122" name="Rectangle 59"/>
          <p:cNvSpPr>
            <a:spLocks noChangeArrowheads="1"/>
          </p:cNvSpPr>
          <p:nvPr/>
        </p:nvSpPr>
        <p:spPr bwMode="auto">
          <a:xfrm>
            <a:off x="236538" y="3005082"/>
            <a:ext cx="8723312" cy="9525"/>
          </a:xfrm>
          <a:prstGeom prst="rect">
            <a:avLst/>
          </a:prstGeom>
          <a:solidFill>
            <a:srgbClr val="292989"/>
          </a:solidFill>
          <a:ln w="0">
            <a:solidFill>
              <a:srgbClr val="292989"/>
            </a:solidFill>
            <a:round/>
            <a:headEnd/>
            <a:tailEnd/>
          </a:ln>
        </p:spPr>
        <p:txBody>
          <a:bodyPr/>
          <a:lstStyle/>
          <a:p>
            <a:endParaRPr lang="es-CO"/>
          </a:p>
        </p:txBody>
      </p:sp>
      <p:sp>
        <p:nvSpPr>
          <p:cNvPr id="123" name="Rectangle 108"/>
          <p:cNvSpPr>
            <a:spLocks noChangeArrowheads="1"/>
          </p:cNvSpPr>
          <p:nvPr/>
        </p:nvSpPr>
        <p:spPr bwMode="auto">
          <a:xfrm>
            <a:off x="376238" y="2558995"/>
            <a:ext cx="89693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Ferrer et. al </a:t>
            </a:r>
            <a:endParaRPr lang="es-CO"/>
          </a:p>
        </p:txBody>
      </p:sp>
      <p:sp>
        <p:nvSpPr>
          <p:cNvPr id="124" name="Rectangle 109"/>
          <p:cNvSpPr>
            <a:spLocks noChangeArrowheads="1"/>
          </p:cNvSpPr>
          <p:nvPr/>
        </p:nvSpPr>
        <p:spPr bwMode="auto">
          <a:xfrm>
            <a:off x="550863" y="2741557"/>
            <a:ext cx="50641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(2012)</a:t>
            </a:r>
            <a:endParaRPr lang="es-CO"/>
          </a:p>
        </p:txBody>
      </p:sp>
      <p:sp>
        <p:nvSpPr>
          <p:cNvPr id="125" name="Rectangle 110"/>
          <p:cNvSpPr>
            <a:spLocks noChangeArrowheads="1"/>
          </p:cNvSpPr>
          <p:nvPr/>
        </p:nvSpPr>
        <p:spPr bwMode="auto">
          <a:xfrm>
            <a:off x="1819275" y="2455807"/>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Si</a:t>
            </a:r>
            <a:endParaRPr lang="es-CO"/>
          </a:p>
        </p:txBody>
      </p:sp>
      <p:sp>
        <p:nvSpPr>
          <p:cNvPr id="126" name="Rectangle 111"/>
          <p:cNvSpPr>
            <a:spLocks noChangeArrowheads="1"/>
          </p:cNvSpPr>
          <p:nvPr/>
        </p:nvSpPr>
        <p:spPr bwMode="auto">
          <a:xfrm>
            <a:off x="1339850" y="2639957"/>
            <a:ext cx="12198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100" dirty="0" smtClean="0">
                <a:solidFill>
                  <a:srgbClr val="000000"/>
                </a:solidFill>
              </a:rPr>
              <a:t>Asimilar  </a:t>
            </a:r>
            <a:r>
              <a:rPr lang="es-CO" sz="1100" dirty="0">
                <a:solidFill>
                  <a:srgbClr val="000000"/>
                </a:solidFill>
              </a:rPr>
              <a:t>conceptos</a:t>
            </a:r>
            <a:endParaRPr lang="es-CO" sz="1100" dirty="0"/>
          </a:p>
        </p:txBody>
      </p:sp>
      <p:sp>
        <p:nvSpPr>
          <p:cNvPr id="127" name="Rectangle 113"/>
          <p:cNvSpPr>
            <a:spLocks noChangeArrowheads="1"/>
          </p:cNvSpPr>
          <p:nvPr/>
        </p:nvSpPr>
        <p:spPr bwMode="auto">
          <a:xfrm>
            <a:off x="2760663" y="2549470"/>
            <a:ext cx="673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Ninguna </a:t>
            </a:r>
            <a:endParaRPr lang="es-CO"/>
          </a:p>
        </p:txBody>
      </p:sp>
      <p:sp>
        <p:nvSpPr>
          <p:cNvPr id="128" name="Rectangle 114"/>
          <p:cNvSpPr>
            <a:spLocks noChangeArrowheads="1"/>
          </p:cNvSpPr>
          <p:nvPr/>
        </p:nvSpPr>
        <p:spPr bwMode="auto">
          <a:xfrm>
            <a:off x="2727325" y="2732032"/>
            <a:ext cx="698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Expuesta</a:t>
            </a:r>
            <a:endParaRPr lang="es-CO" dirty="0"/>
          </a:p>
        </p:txBody>
      </p:sp>
      <p:sp>
        <p:nvSpPr>
          <p:cNvPr id="129" name="Rectangle 115"/>
          <p:cNvSpPr>
            <a:spLocks noChangeArrowheads="1"/>
          </p:cNvSpPr>
          <p:nvPr/>
        </p:nvSpPr>
        <p:spPr bwMode="auto">
          <a:xfrm>
            <a:off x="4025900" y="2558995"/>
            <a:ext cx="673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Ninguna </a:t>
            </a:r>
            <a:endParaRPr lang="es-CO"/>
          </a:p>
        </p:txBody>
      </p:sp>
      <p:sp>
        <p:nvSpPr>
          <p:cNvPr id="130" name="Rectangle 116"/>
          <p:cNvSpPr>
            <a:spLocks noChangeArrowheads="1"/>
          </p:cNvSpPr>
          <p:nvPr/>
        </p:nvSpPr>
        <p:spPr bwMode="auto">
          <a:xfrm>
            <a:off x="3990975" y="2741557"/>
            <a:ext cx="698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Expuesta</a:t>
            </a:r>
            <a:endParaRPr lang="es-CO" dirty="0"/>
          </a:p>
        </p:txBody>
      </p:sp>
      <p:sp>
        <p:nvSpPr>
          <p:cNvPr id="131" name="Rectangle 117"/>
          <p:cNvSpPr>
            <a:spLocks noChangeArrowheads="1"/>
          </p:cNvSpPr>
          <p:nvPr/>
        </p:nvSpPr>
        <p:spPr bwMode="auto">
          <a:xfrm>
            <a:off x="5418138" y="2558995"/>
            <a:ext cx="6746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Ninguna </a:t>
            </a:r>
            <a:endParaRPr lang="es-CO"/>
          </a:p>
        </p:txBody>
      </p:sp>
      <p:sp>
        <p:nvSpPr>
          <p:cNvPr id="132" name="Rectangle 118"/>
          <p:cNvSpPr>
            <a:spLocks noChangeArrowheads="1"/>
          </p:cNvSpPr>
          <p:nvPr/>
        </p:nvSpPr>
        <p:spPr bwMode="auto">
          <a:xfrm>
            <a:off x="5383213" y="2741557"/>
            <a:ext cx="700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Expuesta</a:t>
            </a:r>
            <a:endParaRPr lang="es-CO"/>
          </a:p>
        </p:txBody>
      </p:sp>
      <p:sp>
        <p:nvSpPr>
          <p:cNvPr id="133" name="Rectangle 119"/>
          <p:cNvSpPr>
            <a:spLocks noChangeArrowheads="1"/>
          </p:cNvSpPr>
          <p:nvPr/>
        </p:nvSpPr>
        <p:spPr bwMode="auto">
          <a:xfrm>
            <a:off x="6727825" y="2558995"/>
            <a:ext cx="673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Ninguno </a:t>
            </a:r>
            <a:endParaRPr lang="es-CO"/>
          </a:p>
        </p:txBody>
      </p:sp>
      <p:sp>
        <p:nvSpPr>
          <p:cNvPr id="134" name="Rectangle 120"/>
          <p:cNvSpPr>
            <a:spLocks noChangeArrowheads="1"/>
          </p:cNvSpPr>
          <p:nvPr/>
        </p:nvSpPr>
        <p:spPr bwMode="auto">
          <a:xfrm>
            <a:off x="6694488" y="2741557"/>
            <a:ext cx="700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a:solidFill>
                  <a:srgbClr val="000000"/>
                </a:solidFill>
              </a:rPr>
              <a:t>Expuesto</a:t>
            </a:r>
            <a:endParaRPr lang="es-CO"/>
          </a:p>
        </p:txBody>
      </p:sp>
      <p:sp>
        <p:nvSpPr>
          <p:cNvPr id="135" name="Rectangle 121"/>
          <p:cNvSpPr>
            <a:spLocks noChangeArrowheads="1"/>
          </p:cNvSpPr>
          <p:nvPr/>
        </p:nvSpPr>
        <p:spPr bwMode="auto">
          <a:xfrm>
            <a:off x="8029575" y="2630432"/>
            <a:ext cx="582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1200" dirty="0">
                <a:solidFill>
                  <a:srgbClr val="000000"/>
                </a:solidFill>
              </a:rPr>
              <a:t>Scratch</a:t>
            </a:r>
            <a:endParaRPr lang="es-CO" dirty="0"/>
          </a:p>
        </p:txBody>
      </p:sp>
      <p:sp>
        <p:nvSpPr>
          <p:cNvPr id="136"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pic>
        <p:nvPicPr>
          <p:cNvPr id="137"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dirty="0"/>
              <a:t>ChildProgramming: Una Experiencia en el Aula</a:t>
            </a:r>
          </a:p>
        </p:txBody>
      </p:sp>
    </p:spTree>
    <p:extLst>
      <p:ext uri="{BB962C8B-B14F-4D97-AF65-F5344CB8AC3E}">
        <p14:creationId xmlns:p14="http://schemas.microsoft.com/office/powerpoint/2010/main" val="2819992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dissolve">
                                      <p:cBhvr>
                                        <p:cTn id="12" dur="500"/>
                                        <p:tgtEl>
                                          <p:spTgt spid="12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dissolve">
                                      <p:cBhvr>
                                        <p:cTn id="15" dur="500"/>
                                        <p:tgtEl>
                                          <p:spTgt spid="1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dissolve">
                                      <p:cBhvr>
                                        <p:cTn id="18" dur="500"/>
                                        <p:tgtEl>
                                          <p:spTgt spid="12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dissolve">
                                      <p:cBhvr>
                                        <p:cTn id="21" dur="500"/>
                                        <p:tgtEl>
                                          <p:spTgt spid="1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dissolve">
                                      <p:cBhvr>
                                        <p:cTn id="24" dur="500"/>
                                        <p:tgtEl>
                                          <p:spTgt spid="12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dissolve">
                                      <p:cBhvr>
                                        <p:cTn id="27" dur="500"/>
                                        <p:tgtEl>
                                          <p:spTgt spid="12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dissolve">
                                      <p:cBhvr>
                                        <p:cTn id="30" dur="500"/>
                                        <p:tgtEl>
                                          <p:spTgt spid="12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dissolve">
                                      <p:cBhvr>
                                        <p:cTn id="33" dur="500"/>
                                        <p:tgtEl>
                                          <p:spTgt spid="13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dissolve">
                                      <p:cBhvr>
                                        <p:cTn id="36" dur="500"/>
                                        <p:tgtEl>
                                          <p:spTgt spid="13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dissolve">
                                      <p:cBhvr>
                                        <p:cTn id="39" dur="500"/>
                                        <p:tgtEl>
                                          <p:spTgt spid="13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dissolve">
                                      <p:cBhvr>
                                        <p:cTn id="42" dur="500"/>
                                        <p:tgtEl>
                                          <p:spTgt spid="13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dissolve">
                                      <p:cBhvr>
                                        <p:cTn id="45" dur="500"/>
                                        <p:tgtEl>
                                          <p:spTgt spid="13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dissolve">
                                      <p:cBhvr>
                                        <p:cTn id="48" dur="500"/>
                                        <p:tgtEl>
                                          <p:spTgt spid="13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dissolve">
                                      <p:cBhvr>
                                        <p:cTn id="51" dur="500"/>
                                        <p:tgtEl>
                                          <p:spTgt spid="1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500"/>
                                        <p:tgtEl>
                                          <p:spTgt spid="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dissolve">
                                      <p:cBhvr>
                                        <p:cTn id="61" dur="500"/>
                                        <p:tgtEl>
                                          <p:spTgt spid="9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dissolve">
                                      <p:cBhvr>
                                        <p:cTn id="64" dur="500"/>
                                        <p:tgtEl>
                                          <p:spTgt spid="9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dissolve">
                                      <p:cBhvr>
                                        <p:cTn id="67" dur="500"/>
                                        <p:tgtEl>
                                          <p:spTgt spid="10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dissolve">
                                      <p:cBhvr>
                                        <p:cTn id="70" dur="500"/>
                                        <p:tgtEl>
                                          <p:spTgt spid="10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dissolve">
                                      <p:cBhvr>
                                        <p:cTn id="73" dur="500"/>
                                        <p:tgtEl>
                                          <p:spTgt spid="10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dissolve">
                                      <p:cBhvr>
                                        <p:cTn id="76" dur="500"/>
                                        <p:tgtEl>
                                          <p:spTgt spid="10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dissolve">
                                      <p:cBhvr>
                                        <p:cTn id="79" dur="500"/>
                                        <p:tgtEl>
                                          <p:spTgt spid="10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05"/>
                                        </p:tgtEl>
                                        <p:attrNameLst>
                                          <p:attrName>style.visibility</p:attrName>
                                        </p:attrNameLst>
                                      </p:cBhvr>
                                      <p:to>
                                        <p:strVal val="visible"/>
                                      </p:to>
                                    </p:set>
                                    <p:animEffect transition="in" filter="dissolve">
                                      <p:cBhvr>
                                        <p:cTn id="82" dur="500"/>
                                        <p:tgtEl>
                                          <p:spTgt spid="10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07"/>
                                        </p:tgtEl>
                                        <p:attrNameLst>
                                          <p:attrName>style.visibility</p:attrName>
                                        </p:attrNameLst>
                                      </p:cBhvr>
                                      <p:to>
                                        <p:strVal val="visible"/>
                                      </p:to>
                                    </p:set>
                                    <p:animEffect transition="in" filter="dissolve">
                                      <p:cBhvr>
                                        <p:cTn id="85" dur="500"/>
                                        <p:tgtEl>
                                          <p:spTgt spid="107"/>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dissolve">
                                      <p:cBhvr>
                                        <p:cTn id="88" dur="500"/>
                                        <p:tgtEl>
                                          <p:spTgt spid="108"/>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dissolve">
                                      <p:cBhvr>
                                        <p:cTn id="91" dur="500"/>
                                        <p:tgtEl>
                                          <p:spTgt spid="109"/>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dissolve">
                                      <p:cBhvr>
                                        <p:cTn id="94" dur="500"/>
                                        <p:tgtEl>
                                          <p:spTgt spid="111"/>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dissolve">
                                      <p:cBhvr>
                                        <p:cTn id="97" dur="500"/>
                                        <p:tgtEl>
                                          <p:spTgt spid="110"/>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dissolve">
                                      <p:cBhvr>
                                        <p:cTn id="100" dur="500"/>
                                        <p:tgtEl>
                                          <p:spTgt spid="112"/>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dissolve">
                                      <p:cBhvr>
                                        <p:cTn id="103" dur="500"/>
                                        <p:tgtEl>
                                          <p:spTgt spid="113"/>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Effect transition="in" filter="dissolve">
                                      <p:cBhvr>
                                        <p:cTn id="106" dur="500"/>
                                        <p:tgtEl>
                                          <p:spTgt spid="115"/>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dissolve">
                                      <p:cBhvr>
                                        <p:cTn id="109" dur="500"/>
                                        <p:tgtEl>
                                          <p:spTgt spid="114"/>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Effect transition="in" filter="dissolve">
                                      <p:cBhvr>
                                        <p:cTn id="112" dur="500"/>
                                        <p:tgtEl>
                                          <p:spTgt spid="11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dissolve">
                                      <p:cBhvr>
                                        <p:cTn id="115" dur="500"/>
                                        <p:tgtEl>
                                          <p:spTgt spid="9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dissolve">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p:bldP spid="99" grpId="0"/>
      <p:bldP spid="100" grpId="0"/>
      <p:bldP spid="101"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22" grpId="0" animBg="1"/>
      <p:bldP spid="123" grpId="0"/>
      <p:bldP spid="124" grpId="0"/>
      <p:bldP spid="125" grpId="0"/>
      <p:bldP spid="126" grpId="0"/>
      <p:bldP spid="127" grpId="0"/>
      <p:bldP spid="128" grpId="0"/>
      <p:bldP spid="129" grpId="0"/>
      <p:bldP spid="130" grpId="0"/>
      <p:bldP spid="131" grpId="0"/>
      <p:bldP spid="132" grpId="0"/>
      <p:bldP spid="133" grpId="0"/>
      <p:bldP spid="134" grpId="0"/>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4 Marcador de contenido"/>
          <p:cNvPicPr>
            <a:picLocks noChangeAspect="1"/>
          </p:cNvPicPr>
          <p:nvPr/>
        </p:nvPicPr>
        <p:blipFill rotWithShape="1">
          <a:blip r:embed="rId4" cstate="print">
            <a:extLst>
              <a:ext uri="{28A0092B-C50C-407E-A947-70E740481C1C}">
                <a14:useLocalDpi xmlns:a14="http://schemas.microsoft.com/office/drawing/2010/main" val="0"/>
              </a:ext>
            </a:extLst>
          </a:blip>
          <a:srcRect t="328" r="11936"/>
          <a:stretch/>
        </p:blipFill>
        <p:spPr bwMode="auto">
          <a:xfrm>
            <a:off x="2827821" y="1412776"/>
            <a:ext cx="3832411" cy="4280666"/>
          </a:xfrm>
          <a:prstGeom prst="rect">
            <a:avLst/>
          </a:prstGeom>
          <a:ln>
            <a:noFill/>
          </a:ln>
          <a:effectLst>
            <a:outerShdw blurRad="292100" dist="139700" dir="2700000" algn="tl" rotWithShape="0">
              <a:srgbClr val="333333">
                <a:alpha val="65000"/>
              </a:srgbClr>
            </a:outerShdw>
          </a:effectLst>
          <a:extLst/>
        </p:spPr>
      </p:pic>
      <p:sp>
        <p:nvSpPr>
          <p:cNvPr id="9" name="8 CuadroTexto"/>
          <p:cNvSpPr txBox="1"/>
          <p:nvPr/>
        </p:nvSpPr>
        <p:spPr>
          <a:xfrm>
            <a:off x="627901" y="1916832"/>
            <a:ext cx="1402603" cy="400110"/>
          </a:xfrm>
          <a:prstGeom prst="rect">
            <a:avLst/>
          </a:prstGeom>
          <a:noFill/>
        </p:spPr>
        <p:txBody>
          <a:bodyPr wrap="square" rtlCol="0">
            <a:spAutoFit/>
          </a:bodyPr>
          <a:lstStyle/>
          <a:p>
            <a:pPr algn="ctr"/>
            <a:r>
              <a:rPr lang="es-CO" sz="2000" dirty="0" smtClean="0"/>
              <a:t>Cognición</a:t>
            </a:r>
            <a:endParaRPr lang="es-CO" sz="2000" dirty="0"/>
          </a:p>
        </p:txBody>
      </p:sp>
      <p:sp>
        <p:nvSpPr>
          <p:cNvPr id="11" name="10 CuadroTexto"/>
          <p:cNvSpPr txBox="1"/>
          <p:nvPr/>
        </p:nvSpPr>
        <p:spPr>
          <a:xfrm>
            <a:off x="291726" y="4509120"/>
            <a:ext cx="1765674" cy="400110"/>
          </a:xfrm>
          <a:prstGeom prst="rect">
            <a:avLst/>
          </a:prstGeom>
          <a:noFill/>
        </p:spPr>
        <p:txBody>
          <a:bodyPr wrap="square" rtlCol="0">
            <a:spAutoFit/>
          </a:bodyPr>
          <a:lstStyle/>
          <a:p>
            <a:r>
              <a:rPr lang="es-CO" sz="2000" dirty="0" smtClean="0"/>
              <a:t>Colaboración</a:t>
            </a:r>
            <a:endParaRPr lang="es-CO" sz="2000" dirty="0"/>
          </a:p>
        </p:txBody>
      </p:sp>
      <p:sp>
        <p:nvSpPr>
          <p:cNvPr id="12" name="11 CuadroTexto"/>
          <p:cNvSpPr txBox="1"/>
          <p:nvPr/>
        </p:nvSpPr>
        <p:spPr>
          <a:xfrm>
            <a:off x="7668344" y="3284984"/>
            <a:ext cx="1224136" cy="400110"/>
          </a:xfrm>
          <a:prstGeom prst="rect">
            <a:avLst/>
          </a:prstGeom>
          <a:noFill/>
        </p:spPr>
        <p:txBody>
          <a:bodyPr wrap="square" rtlCol="0">
            <a:spAutoFit/>
          </a:bodyPr>
          <a:lstStyle/>
          <a:p>
            <a:r>
              <a:rPr lang="es-CO" sz="2000" dirty="0"/>
              <a:t>A</a:t>
            </a:r>
            <a:r>
              <a:rPr lang="es-CO" sz="2000" dirty="0" smtClean="0"/>
              <a:t>gilidad</a:t>
            </a:r>
            <a:endParaRPr lang="es-CO" sz="2000" dirty="0"/>
          </a:p>
        </p:txBody>
      </p:sp>
      <p:cxnSp>
        <p:nvCxnSpPr>
          <p:cNvPr id="13" name="12 Conector recto de flecha"/>
          <p:cNvCxnSpPr/>
          <p:nvPr/>
        </p:nvCxnSpPr>
        <p:spPr>
          <a:xfrm>
            <a:off x="2030504" y="2132856"/>
            <a:ext cx="692524" cy="200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13 Conector recto de flecha"/>
          <p:cNvCxnSpPr/>
          <p:nvPr/>
        </p:nvCxnSpPr>
        <p:spPr>
          <a:xfrm flipV="1">
            <a:off x="2030504" y="4509120"/>
            <a:ext cx="712696" cy="200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p:nvPr/>
        </p:nvCxnSpPr>
        <p:spPr>
          <a:xfrm flipH="1">
            <a:off x="6804248" y="3501008"/>
            <a:ext cx="8390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5638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2. Extracción del Modelo</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p:nvPr/>
        </p:nvSpPr>
        <p:spPr>
          <a:xfrm>
            <a:off x="872340" y="1725480"/>
            <a:ext cx="7206903" cy="400110"/>
          </a:xfrm>
          <a:prstGeom prst="rect">
            <a:avLst/>
          </a:prstGeom>
        </p:spPr>
        <p:txBody>
          <a:bodyPr wrap="square">
            <a:spAutoFit/>
          </a:bodyPr>
          <a:lstStyle/>
          <a:p>
            <a:pPr marL="0" indent="0" algn="ctr">
              <a:buFontTx/>
              <a:buNone/>
            </a:pPr>
            <a:r>
              <a:rPr lang="es-CO" sz="2000" b="1" dirty="0" smtClean="0"/>
              <a:t>Conducción de los Estudios de Caso  Propuestos</a:t>
            </a:r>
          </a:p>
        </p:txBody>
      </p:sp>
      <p:sp>
        <p:nvSpPr>
          <p:cNvPr id="19" name="18 Forma libre"/>
          <p:cNvSpPr/>
          <p:nvPr/>
        </p:nvSpPr>
        <p:spPr>
          <a:xfrm>
            <a:off x="903289" y="3377714"/>
            <a:ext cx="2148560" cy="1612975"/>
          </a:xfrm>
          <a:custGeom>
            <a:avLst/>
            <a:gdLst>
              <a:gd name="connsiteX0" fmla="*/ 0 w 1955617"/>
              <a:gd name="connsiteY0" fmla="*/ 161298 h 1612975"/>
              <a:gd name="connsiteX1" fmla="*/ 161298 w 1955617"/>
              <a:gd name="connsiteY1" fmla="*/ 0 h 1612975"/>
              <a:gd name="connsiteX2" fmla="*/ 1794320 w 1955617"/>
              <a:gd name="connsiteY2" fmla="*/ 0 h 1612975"/>
              <a:gd name="connsiteX3" fmla="*/ 1955618 w 1955617"/>
              <a:gd name="connsiteY3" fmla="*/ 161298 h 1612975"/>
              <a:gd name="connsiteX4" fmla="*/ 1955617 w 1955617"/>
              <a:gd name="connsiteY4" fmla="*/ 1451678 h 1612975"/>
              <a:gd name="connsiteX5" fmla="*/ 1794319 w 1955617"/>
              <a:gd name="connsiteY5" fmla="*/ 1612976 h 1612975"/>
              <a:gd name="connsiteX6" fmla="*/ 161298 w 1955617"/>
              <a:gd name="connsiteY6" fmla="*/ 1612975 h 1612975"/>
              <a:gd name="connsiteX7" fmla="*/ 0 w 1955617"/>
              <a:gd name="connsiteY7" fmla="*/ 1451677 h 1612975"/>
              <a:gd name="connsiteX8" fmla="*/ 0 w 1955617"/>
              <a:gd name="connsiteY8" fmla="*/ 161298 h 161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17" h="1612975">
                <a:moveTo>
                  <a:pt x="0" y="161298"/>
                </a:moveTo>
                <a:cubicBezTo>
                  <a:pt x="0" y="72216"/>
                  <a:pt x="72216" y="0"/>
                  <a:pt x="161298" y="0"/>
                </a:cubicBezTo>
                <a:lnTo>
                  <a:pt x="1794320" y="0"/>
                </a:lnTo>
                <a:cubicBezTo>
                  <a:pt x="1883402" y="0"/>
                  <a:pt x="1955618" y="72216"/>
                  <a:pt x="1955618" y="161298"/>
                </a:cubicBezTo>
                <a:cubicBezTo>
                  <a:pt x="1955618" y="591425"/>
                  <a:pt x="1955617" y="1021551"/>
                  <a:pt x="1955617" y="1451678"/>
                </a:cubicBezTo>
                <a:cubicBezTo>
                  <a:pt x="1955617" y="1540760"/>
                  <a:pt x="1883401" y="1612976"/>
                  <a:pt x="1794319" y="1612976"/>
                </a:cubicBezTo>
                <a:lnTo>
                  <a:pt x="161298" y="1612975"/>
                </a:lnTo>
                <a:cubicBezTo>
                  <a:pt x="72216" y="1612975"/>
                  <a:pt x="0" y="1540759"/>
                  <a:pt x="0" y="1451677"/>
                </a:cubicBezTo>
                <a:lnTo>
                  <a:pt x="0" y="161298"/>
                </a:lnTo>
                <a:close/>
              </a:path>
            </a:pathLst>
          </a:custGeom>
          <a:ln>
            <a:solidFill>
              <a:srgbClr val="FF6600"/>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409" tIns="71409" rIns="71409" bIns="417046" numCol="1" spcCol="1270" anchor="t" anchorCtr="0">
            <a:noAutofit/>
          </a:bodyPr>
          <a:lstStyle/>
          <a:p>
            <a:pPr marL="171450" lvl="1" indent="-171450" algn="ctr" defTabSz="800100">
              <a:lnSpc>
                <a:spcPct val="90000"/>
              </a:lnSpc>
              <a:spcBef>
                <a:spcPct val="0"/>
              </a:spcBef>
              <a:spcAft>
                <a:spcPct val="15000"/>
              </a:spcAft>
              <a:buChar char="••"/>
            </a:pPr>
            <a:r>
              <a:rPr lang="es-MX" sz="1800" kern="1200" dirty="0" smtClean="0"/>
              <a:t>Estudio de caso 1</a:t>
            </a:r>
          </a:p>
          <a:p>
            <a:pPr marL="171450" lvl="1" indent="-171450" algn="ctr" defTabSz="800100">
              <a:lnSpc>
                <a:spcPct val="90000"/>
              </a:lnSpc>
              <a:spcAft>
                <a:spcPct val="15000"/>
              </a:spcAft>
              <a:buFontTx/>
              <a:buChar char="••"/>
            </a:pPr>
            <a:r>
              <a:rPr lang="es-MX" dirty="0"/>
              <a:t>Estudio de la Literatura</a:t>
            </a:r>
            <a:endParaRPr lang="es-CO" dirty="0"/>
          </a:p>
          <a:p>
            <a:pPr marL="171450" lvl="1" indent="-171450" algn="l" defTabSz="800100">
              <a:lnSpc>
                <a:spcPct val="90000"/>
              </a:lnSpc>
              <a:spcBef>
                <a:spcPct val="0"/>
              </a:spcBef>
              <a:spcAft>
                <a:spcPct val="15000"/>
              </a:spcAft>
              <a:buChar char="••"/>
            </a:pPr>
            <a:endParaRPr lang="es-CO" sz="1800" kern="1200" dirty="0"/>
          </a:p>
        </p:txBody>
      </p:sp>
      <p:sp>
        <p:nvSpPr>
          <p:cNvPr id="20" name="19 Forma"/>
          <p:cNvSpPr/>
          <p:nvPr/>
        </p:nvSpPr>
        <p:spPr>
          <a:xfrm>
            <a:off x="4563388" y="3906344"/>
            <a:ext cx="2079372" cy="2079372"/>
          </a:xfrm>
          <a:prstGeom prst="leftCircularArrow">
            <a:avLst>
              <a:gd name="adj1" fmla="val 2785"/>
              <a:gd name="adj2" fmla="val 339792"/>
              <a:gd name="adj3" fmla="val 2115302"/>
              <a:gd name="adj4" fmla="val 9024489"/>
              <a:gd name="adj5" fmla="val 3249"/>
            </a:avLst>
          </a:prstGeom>
          <a:solidFill>
            <a:srgbClr val="00B050"/>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21" name="20 Forma libre"/>
          <p:cNvSpPr/>
          <p:nvPr/>
        </p:nvSpPr>
        <p:spPr>
          <a:xfrm>
            <a:off x="1530813" y="4645052"/>
            <a:ext cx="1738327" cy="691275"/>
          </a:xfrm>
          <a:custGeom>
            <a:avLst/>
            <a:gdLst>
              <a:gd name="connsiteX0" fmla="*/ 0 w 1738327"/>
              <a:gd name="connsiteY0" fmla="*/ 69128 h 691275"/>
              <a:gd name="connsiteX1" fmla="*/ 69128 w 1738327"/>
              <a:gd name="connsiteY1" fmla="*/ 0 h 691275"/>
              <a:gd name="connsiteX2" fmla="*/ 1669200 w 1738327"/>
              <a:gd name="connsiteY2" fmla="*/ 0 h 691275"/>
              <a:gd name="connsiteX3" fmla="*/ 1738328 w 1738327"/>
              <a:gd name="connsiteY3" fmla="*/ 69128 h 691275"/>
              <a:gd name="connsiteX4" fmla="*/ 1738327 w 1738327"/>
              <a:gd name="connsiteY4" fmla="*/ 622148 h 691275"/>
              <a:gd name="connsiteX5" fmla="*/ 1669199 w 1738327"/>
              <a:gd name="connsiteY5" fmla="*/ 691276 h 691275"/>
              <a:gd name="connsiteX6" fmla="*/ 69128 w 1738327"/>
              <a:gd name="connsiteY6" fmla="*/ 691275 h 691275"/>
              <a:gd name="connsiteX7" fmla="*/ 0 w 1738327"/>
              <a:gd name="connsiteY7" fmla="*/ 622147 h 691275"/>
              <a:gd name="connsiteX8" fmla="*/ 0 w 1738327"/>
              <a:gd name="connsiteY8" fmla="*/ 69128 h 6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327" h="691275">
                <a:moveTo>
                  <a:pt x="0" y="69128"/>
                </a:moveTo>
                <a:cubicBezTo>
                  <a:pt x="0" y="30950"/>
                  <a:pt x="30950" y="0"/>
                  <a:pt x="69128" y="0"/>
                </a:cubicBezTo>
                <a:lnTo>
                  <a:pt x="1669200" y="0"/>
                </a:lnTo>
                <a:cubicBezTo>
                  <a:pt x="1707378" y="0"/>
                  <a:pt x="1738328" y="30950"/>
                  <a:pt x="1738328" y="69128"/>
                </a:cubicBezTo>
                <a:cubicBezTo>
                  <a:pt x="1738328" y="253468"/>
                  <a:pt x="1738327" y="437808"/>
                  <a:pt x="1738327" y="622148"/>
                </a:cubicBezTo>
                <a:cubicBezTo>
                  <a:pt x="1738327" y="660326"/>
                  <a:pt x="1707377" y="691276"/>
                  <a:pt x="1669199" y="691276"/>
                </a:cubicBezTo>
                <a:lnTo>
                  <a:pt x="69128" y="691275"/>
                </a:lnTo>
                <a:cubicBezTo>
                  <a:pt x="30950" y="691275"/>
                  <a:pt x="0" y="660325"/>
                  <a:pt x="0" y="622147"/>
                </a:cubicBezTo>
                <a:lnTo>
                  <a:pt x="0" y="69128"/>
                </a:lnTo>
                <a:close/>
              </a:path>
            </a:pathLst>
          </a:custGeom>
          <a:solidFill>
            <a:srgbClr val="FF66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48822" tIns="39297" rIns="48822" bIns="39297" numCol="1" spcCol="1270" anchor="ctr" anchorCtr="0">
            <a:noAutofit/>
          </a:bodyPr>
          <a:lstStyle/>
          <a:p>
            <a:pPr lvl="0" algn="ctr" defTabSz="666750">
              <a:lnSpc>
                <a:spcPct val="90000"/>
              </a:lnSpc>
              <a:spcBef>
                <a:spcPct val="0"/>
              </a:spcBef>
              <a:spcAft>
                <a:spcPct val="35000"/>
              </a:spcAft>
            </a:pPr>
            <a:r>
              <a:rPr lang="es-MX" sz="1500" kern="1200" dirty="0" smtClean="0"/>
              <a:t>ChildProgramming V0.5</a:t>
            </a:r>
            <a:endParaRPr lang="es-CO" sz="1500" kern="1200" dirty="0"/>
          </a:p>
        </p:txBody>
      </p:sp>
      <p:sp>
        <p:nvSpPr>
          <p:cNvPr id="22" name="21 Forma libre"/>
          <p:cNvSpPr/>
          <p:nvPr/>
        </p:nvSpPr>
        <p:spPr>
          <a:xfrm>
            <a:off x="3402106" y="3377714"/>
            <a:ext cx="2200967" cy="1612975"/>
          </a:xfrm>
          <a:custGeom>
            <a:avLst/>
            <a:gdLst>
              <a:gd name="connsiteX0" fmla="*/ 0 w 1955617"/>
              <a:gd name="connsiteY0" fmla="*/ 161298 h 1612975"/>
              <a:gd name="connsiteX1" fmla="*/ 161298 w 1955617"/>
              <a:gd name="connsiteY1" fmla="*/ 0 h 1612975"/>
              <a:gd name="connsiteX2" fmla="*/ 1794320 w 1955617"/>
              <a:gd name="connsiteY2" fmla="*/ 0 h 1612975"/>
              <a:gd name="connsiteX3" fmla="*/ 1955618 w 1955617"/>
              <a:gd name="connsiteY3" fmla="*/ 161298 h 1612975"/>
              <a:gd name="connsiteX4" fmla="*/ 1955617 w 1955617"/>
              <a:gd name="connsiteY4" fmla="*/ 1451678 h 1612975"/>
              <a:gd name="connsiteX5" fmla="*/ 1794319 w 1955617"/>
              <a:gd name="connsiteY5" fmla="*/ 1612976 h 1612975"/>
              <a:gd name="connsiteX6" fmla="*/ 161298 w 1955617"/>
              <a:gd name="connsiteY6" fmla="*/ 1612975 h 1612975"/>
              <a:gd name="connsiteX7" fmla="*/ 0 w 1955617"/>
              <a:gd name="connsiteY7" fmla="*/ 1451677 h 1612975"/>
              <a:gd name="connsiteX8" fmla="*/ 0 w 1955617"/>
              <a:gd name="connsiteY8" fmla="*/ 161298 h 161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17" h="1612975">
                <a:moveTo>
                  <a:pt x="0" y="161298"/>
                </a:moveTo>
                <a:cubicBezTo>
                  <a:pt x="0" y="72216"/>
                  <a:pt x="72216" y="0"/>
                  <a:pt x="161298" y="0"/>
                </a:cubicBezTo>
                <a:lnTo>
                  <a:pt x="1794320" y="0"/>
                </a:lnTo>
                <a:cubicBezTo>
                  <a:pt x="1883402" y="0"/>
                  <a:pt x="1955618" y="72216"/>
                  <a:pt x="1955618" y="161298"/>
                </a:cubicBezTo>
                <a:cubicBezTo>
                  <a:pt x="1955618" y="591425"/>
                  <a:pt x="1955617" y="1021551"/>
                  <a:pt x="1955617" y="1451678"/>
                </a:cubicBezTo>
                <a:cubicBezTo>
                  <a:pt x="1955617" y="1540760"/>
                  <a:pt x="1883401" y="1612976"/>
                  <a:pt x="1794319" y="1612976"/>
                </a:cubicBezTo>
                <a:lnTo>
                  <a:pt x="161298" y="1612975"/>
                </a:lnTo>
                <a:cubicBezTo>
                  <a:pt x="72216" y="1612975"/>
                  <a:pt x="0" y="1540759"/>
                  <a:pt x="0" y="1451677"/>
                </a:cubicBezTo>
                <a:lnTo>
                  <a:pt x="0" y="161298"/>
                </a:lnTo>
                <a:close/>
              </a:path>
            </a:pathLst>
          </a:custGeom>
          <a:ln>
            <a:solidFill>
              <a:srgbClr val="00B050"/>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409" tIns="417046" rIns="71409" bIns="71409" numCol="1" spcCol="1270" anchor="t" anchorCtr="0">
            <a:noAutofit/>
          </a:bodyPr>
          <a:lstStyle/>
          <a:p>
            <a:pPr marL="171450" lvl="1" indent="-171450" algn="ctr" defTabSz="800100">
              <a:lnSpc>
                <a:spcPct val="90000"/>
              </a:lnSpc>
              <a:spcBef>
                <a:spcPct val="0"/>
              </a:spcBef>
              <a:spcAft>
                <a:spcPct val="15000"/>
              </a:spcAft>
              <a:buChar char="••"/>
            </a:pPr>
            <a:r>
              <a:rPr lang="es-MX" sz="1800" kern="1200" dirty="0" smtClean="0"/>
              <a:t>Estudio de caso 2</a:t>
            </a:r>
            <a:endParaRPr lang="es-CO" sz="1800" kern="1200" dirty="0"/>
          </a:p>
          <a:p>
            <a:pPr marL="171450" lvl="1" indent="-171450" algn="ctr" defTabSz="800100">
              <a:lnSpc>
                <a:spcPct val="90000"/>
              </a:lnSpc>
              <a:spcBef>
                <a:spcPct val="0"/>
              </a:spcBef>
              <a:spcAft>
                <a:spcPct val="15000"/>
              </a:spcAft>
              <a:buChar char="••"/>
            </a:pPr>
            <a:r>
              <a:rPr lang="es-MX" sz="1800" kern="1200" dirty="0" smtClean="0"/>
              <a:t>Estudio de la Literatura</a:t>
            </a:r>
            <a:endParaRPr lang="es-CO" sz="1800" kern="1200" dirty="0"/>
          </a:p>
        </p:txBody>
      </p:sp>
      <p:sp>
        <p:nvSpPr>
          <p:cNvPr id="23" name="22 Flecha circular"/>
          <p:cNvSpPr/>
          <p:nvPr/>
        </p:nvSpPr>
        <p:spPr>
          <a:xfrm>
            <a:off x="2002129" y="2260970"/>
            <a:ext cx="2329256" cy="2329256"/>
          </a:xfrm>
          <a:prstGeom prst="circularArrow">
            <a:avLst>
              <a:gd name="adj1" fmla="val 2486"/>
              <a:gd name="adj2" fmla="val 301237"/>
              <a:gd name="adj3" fmla="val 19523253"/>
              <a:gd name="adj4" fmla="val 12575511"/>
              <a:gd name="adj5" fmla="val 2901"/>
            </a:avLst>
          </a:prstGeom>
          <a:solidFill>
            <a:srgbClr val="FF6600"/>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rgbClr r="0" g="0" b="0"/>
          </a:fillRef>
          <a:effectRef idx="2">
            <a:schemeClr val="accent4">
              <a:hueOff val="11142976"/>
              <a:satOff val="39624"/>
              <a:lumOff val="89608"/>
              <a:alphaOff val="0"/>
            </a:schemeClr>
          </a:effectRef>
          <a:fontRef idx="minor">
            <a:schemeClr val="lt1"/>
          </a:fontRef>
        </p:style>
      </p:sp>
      <p:sp>
        <p:nvSpPr>
          <p:cNvPr id="24" name="23 Forma libre"/>
          <p:cNvSpPr/>
          <p:nvPr/>
        </p:nvSpPr>
        <p:spPr>
          <a:xfrm>
            <a:off x="4062413" y="3032075"/>
            <a:ext cx="1738327" cy="691275"/>
          </a:xfrm>
          <a:custGeom>
            <a:avLst/>
            <a:gdLst>
              <a:gd name="connsiteX0" fmla="*/ 0 w 1738327"/>
              <a:gd name="connsiteY0" fmla="*/ 69128 h 691275"/>
              <a:gd name="connsiteX1" fmla="*/ 69128 w 1738327"/>
              <a:gd name="connsiteY1" fmla="*/ 0 h 691275"/>
              <a:gd name="connsiteX2" fmla="*/ 1669200 w 1738327"/>
              <a:gd name="connsiteY2" fmla="*/ 0 h 691275"/>
              <a:gd name="connsiteX3" fmla="*/ 1738328 w 1738327"/>
              <a:gd name="connsiteY3" fmla="*/ 69128 h 691275"/>
              <a:gd name="connsiteX4" fmla="*/ 1738327 w 1738327"/>
              <a:gd name="connsiteY4" fmla="*/ 622148 h 691275"/>
              <a:gd name="connsiteX5" fmla="*/ 1669199 w 1738327"/>
              <a:gd name="connsiteY5" fmla="*/ 691276 h 691275"/>
              <a:gd name="connsiteX6" fmla="*/ 69128 w 1738327"/>
              <a:gd name="connsiteY6" fmla="*/ 691275 h 691275"/>
              <a:gd name="connsiteX7" fmla="*/ 0 w 1738327"/>
              <a:gd name="connsiteY7" fmla="*/ 622147 h 691275"/>
              <a:gd name="connsiteX8" fmla="*/ 0 w 1738327"/>
              <a:gd name="connsiteY8" fmla="*/ 69128 h 6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327" h="691275">
                <a:moveTo>
                  <a:pt x="0" y="69128"/>
                </a:moveTo>
                <a:cubicBezTo>
                  <a:pt x="0" y="30950"/>
                  <a:pt x="30950" y="0"/>
                  <a:pt x="69128" y="0"/>
                </a:cubicBezTo>
                <a:lnTo>
                  <a:pt x="1669200" y="0"/>
                </a:lnTo>
                <a:cubicBezTo>
                  <a:pt x="1707378" y="0"/>
                  <a:pt x="1738328" y="30950"/>
                  <a:pt x="1738328" y="69128"/>
                </a:cubicBezTo>
                <a:cubicBezTo>
                  <a:pt x="1738328" y="253468"/>
                  <a:pt x="1738327" y="437808"/>
                  <a:pt x="1738327" y="622148"/>
                </a:cubicBezTo>
                <a:cubicBezTo>
                  <a:pt x="1738327" y="660326"/>
                  <a:pt x="1707377" y="691276"/>
                  <a:pt x="1669199" y="691276"/>
                </a:cubicBezTo>
                <a:lnTo>
                  <a:pt x="69128" y="691275"/>
                </a:lnTo>
                <a:cubicBezTo>
                  <a:pt x="30950" y="691275"/>
                  <a:pt x="0" y="660325"/>
                  <a:pt x="0" y="622147"/>
                </a:cubicBezTo>
                <a:lnTo>
                  <a:pt x="0" y="69128"/>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5571488"/>
              <a:satOff val="19812"/>
              <a:lumOff val="44804"/>
              <a:alphaOff val="0"/>
            </a:schemeClr>
          </a:effectRef>
          <a:fontRef idx="minor">
            <a:schemeClr val="lt1"/>
          </a:fontRef>
        </p:style>
        <p:txBody>
          <a:bodyPr spcFirstLastPara="0" vert="horz" wrap="square" lIns="48822" tIns="39297" rIns="48822" bIns="39297" numCol="1" spcCol="1270" anchor="ctr" anchorCtr="0">
            <a:noAutofit/>
          </a:bodyPr>
          <a:lstStyle/>
          <a:p>
            <a:pPr lvl="0" algn="ctr" defTabSz="666750">
              <a:lnSpc>
                <a:spcPct val="90000"/>
              </a:lnSpc>
              <a:spcBef>
                <a:spcPct val="0"/>
              </a:spcBef>
              <a:spcAft>
                <a:spcPct val="35000"/>
              </a:spcAft>
            </a:pPr>
            <a:r>
              <a:rPr lang="es-MX" sz="1500" kern="1200" dirty="0" smtClean="0"/>
              <a:t>ChildProgramming V0.8</a:t>
            </a:r>
            <a:endParaRPr lang="es-CO" sz="1500" kern="1200" dirty="0"/>
          </a:p>
        </p:txBody>
      </p:sp>
      <p:sp>
        <p:nvSpPr>
          <p:cNvPr id="25" name="24 Forma libre"/>
          <p:cNvSpPr/>
          <p:nvPr/>
        </p:nvSpPr>
        <p:spPr>
          <a:xfrm>
            <a:off x="5993611" y="3377714"/>
            <a:ext cx="2276330" cy="1612975"/>
          </a:xfrm>
          <a:custGeom>
            <a:avLst/>
            <a:gdLst>
              <a:gd name="connsiteX0" fmla="*/ 0 w 1955617"/>
              <a:gd name="connsiteY0" fmla="*/ 161298 h 1612975"/>
              <a:gd name="connsiteX1" fmla="*/ 161298 w 1955617"/>
              <a:gd name="connsiteY1" fmla="*/ 0 h 1612975"/>
              <a:gd name="connsiteX2" fmla="*/ 1794320 w 1955617"/>
              <a:gd name="connsiteY2" fmla="*/ 0 h 1612975"/>
              <a:gd name="connsiteX3" fmla="*/ 1955618 w 1955617"/>
              <a:gd name="connsiteY3" fmla="*/ 161298 h 1612975"/>
              <a:gd name="connsiteX4" fmla="*/ 1955617 w 1955617"/>
              <a:gd name="connsiteY4" fmla="*/ 1451678 h 1612975"/>
              <a:gd name="connsiteX5" fmla="*/ 1794319 w 1955617"/>
              <a:gd name="connsiteY5" fmla="*/ 1612976 h 1612975"/>
              <a:gd name="connsiteX6" fmla="*/ 161298 w 1955617"/>
              <a:gd name="connsiteY6" fmla="*/ 1612975 h 1612975"/>
              <a:gd name="connsiteX7" fmla="*/ 0 w 1955617"/>
              <a:gd name="connsiteY7" fmla="*/ 1451677 h 1612975"/>
              <a:gd name="connsiteX8" fmla="*/ 0 w 1955617"/>
              <a:gd name="connsiteY8" fmla="*/ 161298 h 161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17" h="1612975">
                <a:moveTo>
                  <a:pt x="0" y="161298"/>
                </a:moveTo>
                <a:cubicBezTo>
                  <a:pt x="0" y="72216"/>
                  <a:pt x="72216" y="0"/>
                  <a:pt x="161298" y="0"/>
                </a:cubicBezTo>
                <a:lnTo>
                  <a:pt x="1794320" y="0"/>
                </a:lnTo>
                <a:cubicBezTo>
                  <a:pt x="1883402" y="0"/>
                  <a:pt x="1955618" y="72216"/>
                  <a:pt x="1955618" y="161298"/>
                </a:cubicBezTo>
                <a:cubicBezTo>
                  <a:pt x="1955618" y="591425"/>
                  <a:pt x="1955617" y="1021551"/>
                  <a:pt x="1955617" y="1451678"/>
                </a:cubicBezTo>
                <a:cubicBezTo>
                  <a:pt x="1955617" y="1540760"/>
                  <a:pt x="1883401" y="1612976"/>
                  <a:pt x="1794319" y="1612976"/>
                </a:cubicBezTo>
                <a:lnTo>
                  <a:pt x="161298" y="1612975"/>
                </a:lnTo>
                <a:cubicBezTo>
                  <a:pt x="72216" y="1612975"/>
                  <a:pt x="0" y="1540759"/>
                  <a:pt x="0" y="1451677"/>
                </a:cubicBezTo>
                <a:lnTo>
                  <a:pt x="0" y="161298"/>
                </a:lnTo>
                <a:close/>
              </a:path>
            </a:pathLst>
          </a:custGeom>
          <a:ln>
            <a:solidFill>
              <a:srgbClr val="00B0F0"/>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409" tIns="71409" rIns="71409" bIns="41704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Estudio de Caso 3</a:t>
            </a:r>
            <a:endParaRPr lang="es-CO" sz="1800" kern="1200" dirty="0"/>
          </a:p>
        </p:txBody>
      </p:sp>
      <p:sp>
        <p:nvSpPr>
          <p:cNvPr id="26" name="25 Forma libre"/>
          <p:cNvSpPr/>
          <p:nvPr/>
        </p:nvSpPr>
        <p:spPr>
          <a:xfrm>
            <a:off x="6818157" y="4645052"/>
            <a:ext cx="1738327" cy="691275"/>
          </a:xfrm>
          <a:custGeom>
            <a:avLst/>
            <a:gdLst>
              <a:gd name="connsiteX0" fmla="*/ 0 w 1738327"/>
              <a:gd name="connsiteY0" fmla="*/ 69128 h 691275"/>
              <a:gd name="connsiteX1" fmla="*/ 69128 w 1738327"/>
              <a:gd name="connsiteY1" fmla="*/ 0 h 691275"/>
              <a:gd name="connsiteX2" fmla="*/ 1669200 w 1738327"/>
              <a:gd name="connsiteY2" fmla="*/ 0 h 691275"/>
              <a:gd name="connsiteX3" fmla="*/ 1738328 w 1738327"/>
              <a:gd name="connsiteY3" fmla="*/ 69128 h 691275"/>
              <a:gd name="connsiteX4" fmla="*/ 1738327 w 1738327"/>
              <a:gd name="connsiteY4" fmla="*/ 622148 h 691275"/>
              <a:gd name="connsiteX5" fmla="*/ 1669199 w 1738327"/>
              <a:gd name="connsiteY5" fmla="*/ 691276 h 691275"/>
              <a:gd name="connsiteX6" fmla="*/ 69128 w 1738327"/>
              <a:gd name="connsiteY6" fmla="*/ 691275 h 691275"/>
              <a:gd name="connsiteX7" fmla="*/ 0 w 1738327"/>
              <a:gd name="connsiteY7" fmla="*/ 622147 h 691275"/>
              <a:gd name="connsiteX8" fmla="*/ 0 w 1738327"/>
              <a:gd name="connsiteY8" fmla="*/ 69128 h 6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327" h="691275">
                <a:moveTo>
                  <a:pt x="0" y="69128"/>
                </a:moveTo>
                <a:cubicBezTo>
                  <a:pt x="0" y="30950"/>
                  <a:pt x="30950" y="0"/>
                  <a:pt x="69128" y="0"/>
                </a:cubicBezTo>
                <a:lnTo>
                  <a:pt x="1669200" y="0"/>
                </a:lnTo>
                <a:cubicBezTo>
                  <a:pt x="1707378" y="0"/>
                  <a:pt x="1738328" y="30950"/>
                  <a:pt x="1738328" y="69128"/>
                </a:cubicBezTo>
                <a:cubicBezTo>
                  <a:pt x="1738328" y="253468"/>
                  <a:pt x="1738327" y="437808"/>
                  <a:pt x="1738327" y="622148"/>
                </a:cubicBezTo>
                <a:cubicBezTo>
                  <a:pt x="1738327" y="660326"/>
                  <a:pt x="1707377" y="691276"/>
                  <a:pt x="1669199" y="691276"/>
                </a:cubicBezTo>
                <a:lnTo>
                  <a:pt x="69128" y="691275"/>
                </a:lnTo>
                <a:cubicBezTo>
                  <a:pt x="30950" y="691275"/>
                  <a:pt x="0" y="660325"/>
                  <a:pt x="0" y="622147"/>
                </a:cubicBezTo>
                <a:lnTo>
                  <a:pt x="0" y="69128"/>
                </a:lnTo>
                <a:close/>
              </a:path>
            </a:pathLst>
          </a:custGeom>
          <a:solidFill>
            <a:srgbClr val="0099CC"/>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1142976"/>
              <a:satOff val="39624"/>
              <a:lumOff val="89608"/>
              <a:alphaOff val="0"/>
            </a:schemeClr>
          </a:effectRef>
          <a:fontRef idx="minor">
            <a:schemeClr val="lt1"/>
          </a:fontRef>
        </p:style>
        <p:txBody>
          <a:bodyPr spcFirstLastPara="0" vert="horz" wrap="square" lIns="48822" tIns="39297" rIns="48822" bIns="39297" numCol="1" spcCol="1270" anchor="ctr" anchorCtr="0">
            <a:noAutofit/>
          </a:bodyPr>
          <a:lstStyle/>
          <a:p>
            <a:pPr lvl="0" algn="ctr" defTabSz="666750">
              <a:lnSpc>
                <a:spcPct val="90000"/>
              </a:lnSpc>
              <a:spcBef>
                <a:spcPct val="0"/>
              </a:spcBef>
              <a:spcAft>
                <a:spcPct val="35000"/>
              </a:spcAft>
            </a:pPr>
            <a:r>
              <a:rPr lang="es-MX" sz="1500" kern="1200" dirty="0" smtClean="0"/>
              <a:t>ChildProgramming V1.0</a:t>
            </a:r>
            <a:endParaRPr lang="es-CO" sz="1500" kern="1200" dirty="0"/>
          </a:p>
        </p:txBody>
      </p:sp>
      <p:sp>
        <p:nvSpPr>
          <p:cNvPr id="27" name="1 Título"/>
          <p:cNvSpPr txBox="1">
            <a:spLocks/>
          </p:cNvSpPr>
          <p:nvPr/>
        </p:nvSpPr>
        <p:spPr>
          <a:xfrm>
            <a:off x="326884" y="2498675"/>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CO" dirty="0" smtClean="0"/>
              <a:t>EXTRACCIÓN DEL MODELO</a:t>
            </a:r>
            <a:endParaRPr lang="es-CO" dirty="0"/>
          </a:p>
        </p:txBody>
      </p:sp>
    </p:spTree>
    <p:extLst>
      <p:ext uri="{BB962C8B-B14F-4D97-AF65-F5344CB8AC3E}">
        <p14:creationId xmlns:p14="http://schemas.microsoft.com/office/powerpoint/2010/main" val="27314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9" grpId="0" animBg="1"/>
      <p:bldP spid="21" grpId="0" animBg="1"/>
      <p:bldP spid="22" grpId="0" animBg="1"/>
      <p:bldP spid="24" grpId="0" animBg="1"/>
      <p:bldP spid="25" grpId="0" animBg="1"/>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2. Extracción del Modelo</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539552" y="1674916"/>
            <a:ext cx="8229600" cy="4325112"/>
          </a:xfrm>
        </p:spPr>
        <p:txBody>
          <a:bodyPr/>
          <a:lstStyle/>
          <a:p>
            <a:r>
              <a:rPr lang="es-CO" dirty="0" smtClean="0"/>
              <a:t>Estudio de Caso 1</a:t>
            </a:r>
          </a:p>
          <a:p>
            <a:endParaRPr lang="es-CO" dirty="0"/>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2293273"/>
            <a:ext cx="2492147" cy="1741114"/>
          </a:xfrm>
          <a:prstGeom prst="rect">
            <a:avLst/>
          </a:prstGeom>
        </p:spPr>
      </p:pic>
      <p:sp>
        <p:nvSpPr>
          <p:cNvPr id="6" name="5 Rectángulo"/>
          <p:cNvSpPr/>
          <p:nvPr/>
        </p:nvSpPr>
        <p:spPr>
          <a:xfrm>
            <a:off x="755576" y="4221088"/>
            <a:ext cx="7992888" cy="1200329"/>
          </a:xfrm>
          <a:prstGeom prst="rect">
            <a:avLst/>
          </a:prstGeom>
        </p:spPr>
        <p:txBody>
          <a:bodyPr wrap="square">
            <a:spAutoFit/>
          </a:bodyPr>
          <a:lstStyle/>
          <a:p>
            <a:pPr lvl="0"/>
            <a:r>
              <a:rPr lang="es-CO" b="1" dirty="0"/>
              <a:t>Población: </a:t>
            </a:r>
            <a:r>
              <a:rPr lang="es-CO" dirty="0"/>
              <a:t>177 niños, 29 equipos de trabajo.</a:t>
            </a:r>
          </a:p>
          <a:p>
            <a:pPr lvl="0"/>
            <a:r>
              <a:rPr lang="es-CO" b="1" dirty="0"/>
              <a:t>Grados:</a:t>
            </a:r>
            <a:r>
              <a:rPr lang="es-CO" dirty="0"/>
              <a:t> Cuarto y Quinto de básica </a:t>
            </a:r>
            <a:r>
              <a:rPr lang="es-CO" dirty="0" smtClean="0"/>
              <a:t>primaria</a:t>
            </a:r>
          </a:p>
          <a:p>
            <a:pPr lvl="0"/>
            <a:r>
              <a:rPr lang="es-CO" b="1" dirty="0" smtClean="0"/>
              <a:t>Objetivo:</a:t>
            </a:r>
            <a:r>
              <a:rPr lang="es-CO" dirty="0" smtClean="0"/>
              <a:t> Determinar los mecanismos utilizados por los niños libremente a nivel de organización y dinámicas de equipo.</a:t>
            </a:r>
            <a:endParaRPr lang="es-CO" dirty="0"/>
          </a:p>
        </p:txBody>
      </p:sp>
      <p:pic>
        <p:nvPicPr>
          <p:cNvPr id="11" name="Picture 11" descr="C:\Users\usuario\Desktop\Fotos\DSC094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66644"/>
            <a:ext cx="2469368" cy="17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Users\usuario\Desktop\Fotos\100_41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276872"/>
            <a:ext cx="2664296" cy="17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a:spLocks noGrp="1"/>
          </p:cNvSpPr>
          <p:nvPr>
            <p:ph type="dt" sz="quarter" idx="10"/>
          </p:nvPr>
        </p:nvSpPr>
        <p:spPr>
          <a:xfrm>
            <a:off x="457200"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46D5C9-2BB2-4DA7-8A4E-71DCFCB12F6E}" type="datetime4">
              <a:rPr lang="es-CO" b="1" smtClean="0">
                <a:solidFill>
                  <a:schemeClr val="bg1"/>
                </a:solidFill>
              </a:rPr>
              <a:pPr eaLnBrk="1" hangingPunct="1"/>
              <a:t>21 de febrero de 2014</a:t>
            </a:fld>
            <a:endParaRPr lang="es-ES" b="1" smtClean="0">
              <a:solidFill>
                <a:schemeClr val="bg1"/>
              </a:solidFill>
            </a:endParaRPr>
          </a:p>
        </p:txBody>
      </p:sp>
      <p:sp>
        <p:nvSpPr>
          <p:cNvPr id="26627"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26629" name="1 Marcador de contenido"/>
          <p:cNvSpPr>
            <a:spLocks noGrp="1"/>
          </p:cNvSpPr>
          <p:nvPr>
            <p:ph idx="1"/>
          </p:nvPr>
        </p:nvSpPr>
        <p:spPr>
          <a:xfrm>
            <a:off x="488950" y="1627188"/>
            <a:ext cx="8229600" cy="4525962"/>
          </a:xfrm>
        </p:spPr>
        <p:txBody>
          <a:bodyPr/>
          <a:lstStyle/>
          <a:p>
            <a:pPr marL="342900" indent="-342900"/>
            <a:r>
              <a:rPr lang="es-CO" sz="2400" b="1" dirty="0" smtClean="0"/>
              <a:t>Ejecución del Estudio de Caso</a:t>
            </a:r>
          </a:p>
          <a:p>
            <a:pPr marL="0" indent="0">
              <a:buFontTx/>
              <a:buNone/>
            </a:pPr>
            <a:endParaRPr lang="es-CO" sz="2400" b="1" dirty="0" smtClean="0"/>
          </a:p>
        </p:txBody>
      </p:sp>
      <p:pic>
        <p:nvPicPr>
          <p:cNvPr id="266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32" y="2624138"/>
            <a:ext cx="18462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3" name="Picture 11" descr="C:\Users\usuario\Desktop\Fotos\DSC094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770" y="2624138"/>
            <a:ext cx="18462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2" descr="C:\Users\usuario\Desktop\Fotos\DSC094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749" y="2624138"/>
            <a:ext cx="1844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4" descr="C:\Users\usuario\Desktop\Fotos\100_41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813" y="2624138"/>
            <a:ext cx="1846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5" descr="C:\Users\usuario\Desktop\Fotos\100_41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32" y="4157817"/>
            <a:ext cx="1846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6" descr="C:\Users\usuario\Desktop\Fotos\100_415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0770" y="4157817"/>
            <a:ext cx="18462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7" descr="C:\Users\usuario\Desktop\Fotos\100_41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6815" y="4117620"/>
            <a:ext cx="185261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8" descr="C:\Users\usuario\Desktop\Fotos\100_423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1748" y="4165956"/>
            <a:ext cx="1844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5 Marcador de número de diapositiva"/>
          <p:cNvSpPr>
            <a:spLocks noGrp="1"/>
          </p:cNvSpPr>
          <p:nvPr>
            <p:ph type="sldNum" sz="quarter" idx="12"/>
          </p:nvPr>
        </p:nvSpPr>
        <p:spPr>
          <a:xfrm>
            <a:off x="6391275"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D322DB-CB89-4795-A4AB-5679C4662F0A}" type="slidenum">
              <a:rPr lang="es-ES" b="1" smtClean="0">
                <a:solidFill>
                  <a:schemeClr val="bg1"/>
                </a:solidFill>
              </a:rPr>
              <a:pPr eaLnBrk="1" hangingPunct="1"/>
              <a:t>14</a:t>
            </a:fld>
            <a:r>
              <a:rPr lang="es-ES" b="1" dirty="0">
                <a:solidFill>
                  <a:schemeClr val="bg1"/>
                </a:solidFill>
              </a:rPr>
              <a:t>/85</a:t>
            </a:r>
            <a:endParaRPr lang="es-ES" b="1" dirty="0" smtClean="0">
              <a:solidFill>
                <a:schemeClr val="bg1"/>
              </a:solidFill>
            </a:endParaRPr>
          </a:p>
        </p:txBody>
      </p:sp>
      <p:sp>
        <p:nvSpPr>
          <p:cNvPr id="17"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8" name="1 Imagen"/>
          <p:cNvPicPr>
            <a:picLocks noChangeAspect="1"/>
          </p:cNvPicPr>
          <p:nvPr/>
        </p:nvPicPr>
        <p:blipFill>
          <a:blip r:embed="rId10"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221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500" fill="hold"/>
                                        <p:tgtEl>
                                          <p:spTgt spid="26632"/>
                                        </p:tgtEl>
                                        <p:attrNameLst>
                                          <p:attrName>ppt_w</p:attrName>
                                        </p:attrNameLst>
                                      </p:cBhvr>
                                      <p:tavLst>
                                        <p:tav tm="0">
                                          <p:val>
                                            <p:fltVal val="0"/>
                                          </p:val>
                                        </p:tav>
                                        <p:tav tm="100000">
                                          <p:val>
                                            <p:strVal val="#ppt_w"/>
                                          </p:val>
                                        </p:tav>
                                      </p:tavLst>
                                    </p:anim>
                                    <p:anim calcmode="lin" valueType="num">
                                      <p:cBhvr>
                                        <p:cTn id="8" dur="500" fill="hold"/>
                                        <p:tgtEl>
                                          <p:spTgt spid="26632"/>
                                        </p:tgtEl>
                                        <p:attrNameLst>
                                          <p:attrName>ppt_h</p:attrName>
                                        </p:attrNameLst>
                                      </p:cBhvr>
                                      <p:tavLst>
                                        <p:tav tm="0">
                                          <p:val>
                                            <p:fltVal val="0"/>
                                          </p:val>
                                        </p:tav>
                                        <p:tav tm="100000">
                                          <p:val>
                                            <p:strVal val="#ppt_h"/>
                                          </p:val>
                                        </p:tav>
                                      </p:tavLst>
                                    </p:anim>
                                    <p:animEffect transition="in" filter="fade">
                                      <p:cBhvr>
                                        <p:cTn id="9" dur="500"/>
                                        <p:tgtEl>
                                          <p:spTgt spid="266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33"/>
                                        </p:tgtEl>
                                        <p:attrNameLst>
                                          <p:attrName>style.visibility</p:attrName>
                                        </p:attrNameLst>
                                      </p:cBhvr>
                                      <p:to>
                                        <p:strVal val="visible"/>
                                      </p:to>
                                    </p:set>
                                    <p:anim calcmode="lin" valueType="num">
                                      <p:cBhvr>
                                        <p:cTn id="14" dur="500" fill="hold"/>
                                        <p:tgtEl>
                                          <p:spTgt spid="26633"/>
                                        </p:tgtEl>
                                        <p:attrNameLst>
                                          <p:attrName>ppt_w</p:attrName>
                                        </p:attrNameLst>
                                      </p:cBhvr>
                                      <p:tavLst>
                                        <p:tav tm="0">
                                          <p:val>
                                            <p:fltVal val="0"/>
                                          </p:val>
                                        </p:tav>
                                        <p:tav tm="100000">
                                          <p:val>
                                            <p:strVal val="#ppt_w"/>
                                          </p:val>
                                        </p:tav>
                                      </p:tavLst>
                                    </p:anim>
                                    <p:anim calcmode="lin" valueType="num">
                                      <p:cBhvr>
                                        <p:cTn id="15" dur="500" fill="hold"/>
                                        <p:tgtEl>
                                          <p:spTgt spid="26633"/>
                                        </p:tgtEl>
                                        <p:attrNameLst>
                                          <p:attrName>ppt_h</p:attrName>
                                        </p:attrNameLst>
                                      </p:cBhvr>
                                      <p:tavLst>
                                        <p:tav tm="0">
                                          <p:val>
                                            <p:fltVal val="0"/>
                                          </p:val>
                                        </p:tav>
                                        <p:tav tm="100000">
                                          <p:val>
                                            <p:strVal val="#ppt_h"/>
                                          </p:val>
                                        </p:tav>
                                      </p:tavLst>
                                    </p:anim>
                                    <p:animEffect transition="in" filter="fade">
                                      <p:cBhvr>
                                        <p:cTn id="16" dur="500"/>
                                        <p:tgtEl>
                                          <p:spTgt spid="266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634"/>
                                        </p:tgtEl>
                                        <p:attrNameLst>
                                          <p:attrName>style.visibility</p:attrName>
                                        </p:attrNameLst>
                                      </p:cBhvr>
                                      <p:to>
                                        <p:strVal val="visible"/>
                                      </p:to>
                                    </p:set>
                                    <p:anim calcmode="lin" valueType="num">
                                      <p:cBhvr>
                                        <p:cTn id="21" dur="500" fill="hold"/>
                                        <p:tgtEl>
                                          <p:spTgt spid="26634"/>
                                        </p:tgtEl>
                                        <p:attrNameLst>
                                          <p:attrName>ppt_w</p:attrName>
                                        </p:attrNameLst>
                                      </p:cBhvr>
                                      <p:tavLst>
                                        <p:tav tm="0">
                                          <p:val>
                                            <p:fltVal val="0"/>
                                          </p:val>
                                        </p:tav>
                                        <p:tav tm="100000">
                                          <p:val>
                                            <p:strVal val="#ppt_w"/>
                                          </p:val>
                                        </p:tav>
                                      </p:tavLst>
                                    </p:anim>
                                    <p:anim calcmode="lin" valueType="num">
                                      <p:cBhvr>
                                        <p:cTn id="22" dur="500" fill="hold"/>
                                        <p:tgtEl>
                                          <p:spTgt spid="26634"/>
                                        </p:tgtEl>
                                        <p:attrNameLst>
                                          <p:attrName>ppt_h</p:attrName>
                                        </p:attrNameLst>
                                      </p:cBhvr>
                                      <p:tavLst>
                                        <p:tav tm="0">
                                          <p:val>
                                            <p:fltVal val="0"/>
                                          </p:val>
                                        </p:tav>
                                        <p:tav tm="100000">
                                          <p:val>
                                            <p:strVal val="#ppt_h"/>
                                          </p:val>
                                        </p:tav>
                                      </p:tavLst>
                                    </p:anim>
                                    <p:animEffect transition="in" filter="fade">
                                      <p:cBhvr>
                                        <p:cTn id="23" dur="500"/>
                                        <p:tgtEl>
                                          <p:spTgt spid="266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635"/>
                                        </p:tgtEl>
                                        <p:attrNameLst>
                                          <p:attrName>style.visibility</p:attrName>
                                        </p:attrNameLst>
                                      </p:cBhvr>
                                      <p:to>
                                        <p:strVal val="visible"/>
                                      </p:to>
                                    </p:set>
                                    <p:anim calcmode="lin" valueType="num">
                                      <p:cBhvr>
                                        <p:cTn id="28" dur="500" fill="hold"/>
                                        <p:tgtEl>
                                          <p:spTgt spid="26635"/>
                                        </p:tgtEl>
                                        <p:attrNameLst>
                                          <p:attrName>ppt_w</p:attrName>
                                        </p:attrNameLst>
                                      </p:cBhvr>
                                      <p:tavLst>
                                        <p:tav tm="0">
                                          <p:val>
                                            <p:fltVal val="0"/>
                                          </p:val>
                                        </p:tav>
                                        <p:tav tm="100000">
                                          <p:val>
                                            <p:strVal val="#ppt_w"/>
                                          </p:val>
                                        </p:tav>
                                      </p:tavLst>
                                    </p:anim>
                                    <p:anim calcmode="lin" valueType="num">
                                      <p:cBhvr>
                                        <p:cTn id="29" dur="500" fill="hold"/>
                                        <p:tgtEl>
                                          <p:spTgt spid="26635"/>
                                        </p:tgtEl>
                                        <p:attrNameLst>
                                          <p:attrName>ppt_h</p:attrName>
                                        </p:attrNameLst>
                                      </p:cBhvr>
                                      <p:tavLst>
                                        <p:tav tm="0">
                                          <p:val>
                                            <p:fltVal val="0"/>
                                          </p:val>
                                        </p:tav>
                                        <p:tav tm="100000">
                                          <p:val>
                                            <p:strVal val="#ppt_h"/>
                                          </p:val>
                                        </p:tav>
                                      </p:tavLst>
                                    </p:anim>
                                    <p:animEffect transition="in" filter="fade">
                                      <p:cBhvr>
                                        <p:cTn id="30" dur="500"/>
                                        <p:tgtEl>
                                          <p:spTgt spid="266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6636"/>
                                        </p:tgtEl>
                                        <p:attrNameLst>
                                          <p:attrName>style.visibility</p:attrName>
                                        </p:attrNameLst>
                                      </p:cBhvr>
                                      <p:to>
                                        <p:strVal val="visible"/>
                                      </p:to>
                                    </p:set>
                                    <p:anim calcmode="lin" valueType="num">
                                      <p:cBhvr>
                                        <p:cTn id="35" dur="500" fill="hold"/>
                                        <p:tgtEl>
                                          <p:spTgt spid="26636"/>
                                        </p:tgtEl>
                                        <p:attrNameLst>
                                          <p:attrName>ppt_w</p:attrName>
                                        </p:attrNameLst>
                                      </p:cBhvr>
                                      <p:tavLst>
                                        <p:tav tm="0">
                                          <p:val>
                                            <p:fltVal val="0"/>
                                          </p:val>
                                        </p:tav>
                                        <p:tav tm="100000">
                                          <p:val>
                                            <p:strVal val="#ppt_w"/>
                                          </p:val>
                                        </p:tav>
                                      </p:tavLst>
                                    </p:anim>
                                    <p:anim calcmode="lin" valueType="num">
                                      <p:cBhvr>
                                        <p:cTn id="36" dur="500" fill="hold"/>
                                        <p:tgtEl>
                                          <p:spTgt spid="26636"/>
                                        </p:tgtEl>
                                        <p:attrNameLst>
                                          <p:attrName>ppt_h</p:attrName>
                                        </p:attrNameLst>
                                      </p:cBhvr>
                                      <p:tavLst>
                                        <p:tav tm="0">
                                          <p:val>
                                            <p:fltVal val="0"/>
                                          </p:val>
                                        </p:tav>
                                        <p:tav tm="100000">
                                          <p:val>
                                            <p:strVal val="#ppt_h"/>
                                          </p:val>
                                        </p:tav>
                                      </p:tavLst>
                                    </p:anim>
                                    <p:animEffect transition="in" filter="fade">
                                      <p:cBhvr>
                                        <p:cTn id="37" dur="500"/>
                                        <p:tgtEl>
                                          <p:spTgt spid="2663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6637"/>
                                        </p:tgtEl>
                                        <p:attrNameLst>
                                          <p:attrName>style.visibility</p:attrName>
                                        </p:attrNameLst>
                                      </p:cBhvr>
                                      <p:to>
                                        <p:strVal val="visible"/>
                                      </p:to>
                                    </p:set>
                                    <p:anim calcmode="lin" valueType="num">
                                      <p:cBhvr>
                                        <p:cTn id="42" dur="500" fill="hold"/>
                                        <p:tgtEl>
                                          <p:spTgt spid="26637"/>
                                        </p:tgtEl>
                                        <p:attrNameLst>
                                          <p:attrName>ppt_w</p:attrName>
                                        </p:attrNameLst>
                                      </p:cBhvr>
                                      <p:tavLst>
                                        <p:tav tm="0">
                                          <p:val>
                                            <p:fltVal val="0"/>
                                          </p:val>
                                        </p:tav>
                                        <p:tav tm="100000">
                                          <p:val>
                                            <p:strVal val="#ppt_w"/>
                                          </p:val>
                                        </p:tav>
                                      </p:tavLst>
                                    </p:anim>
                                    <p:anim calcmode="lin" valueType="num">
                                      <p:cBhvr>
                                        <p:cTn id="43" dur="500" fill="hold"/>
                                        <p:tgtEl>
                                          <p:spTgt spid="26637"/>
                                        </p:tgtEl>
                                        <p:attrNameLst>
                                          <p:attrName>ppt_h</p:attrName>
                                        </p:attrNameLst>
                                      </p:cBhvr>
                                      <p:tavLst>
                                        <p:tav tm="0">
                                          <p:val>
                                            <p:fltVal val="0"/>
                                          </p:val>
                                        </p:tav>
                                        <p:tav tm="100000">
                                          <p:val>
                                            <p:strVal val="#ppt_h"/>
                                          </p:val>
                                        </p:tav>
                                      </p:tavLst>
                                    </p:anim>
                                    <p:animEffect transition="in" filter="fade">
                                      <p:cBhvr>
                                        <p:cTn id="44" dur="500"/>
                                        <p:tgtEl>
                                          <p:spTgt spid="2663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6639"/>
                                        </p:tgtEl>
                                        <p:attrNameLst>
                                          <p:attrName>style.visibility</p:attrName>
                                        </p:attrNameLst>
                                      </p:cBhvr>
                                      <p:to>
                                        <p:strVal val="visible"/>
                                      </p:to>
                                    </p:set>
                                    <p:anim calcmode="lin" valueType="num">
                                      <p:cBhvr>
                                        <p:cTn id="49" dur="500" fill="hold"/>
                                        <p:tgtEl>
                                          <p:spTgt spid="26639"/>
                                        </p:tgtEl>
                                        <p:attrNameLst>
                                          <p:attrName>ppt_w</p:attrName>
                                        </p:attrNameLst>
                                      </p:cBhvr>
                                      <p:tavLst>
                                        <p:tav tm="0">
                                          <p:val>
                                            <p:fltVal val="0"/>
                                          </p:val>
                                        </p:tav>
                                        <p:tav tm="100000">
                                          <p:val>
                                            <p:strVal val="#ppt_w"/>
                                          </p:val>
                                        </p:tav>
                                      </p:tavLst>
                                    </p:anim>
                                    <p:anim calcmode="lin" valueType="num">
                                      <p:cBhvr>
                                        <p:cTn id="50" dur="500" fill="hold"/>
                                        <p:tgtEl>
                                          <p:spTgt spid="26639"/>
                                        </p:tgtEl>
                                        <p:attrNameLst>
                                          <p:attrName>ppt_h</p:attrName>
                                        </p:attrNameLst>
                                      </p:cBhvr>
                                      <p:tavLst>
                                        <p:tav tm="0">
                                          <p:val>
                                            <p:fltVal val="0"/>
                                          </p:val>
                                        </p:tav>
                                        <p:tav tm="100000">
                                          <p:val>
                                            <p:strVal val="#ppt_h"/>
                                          </p:val>
                                        </p:tav>
                                      </p:tavLst>
                                    </p:anim>
                                    <p:animEffect transition="in" filter="fade">
                                      <p:cBhvr>
                                        <p:cTn id="51" dur="500"/>
                                        <p:tgtEl>
                                          <p:spTgt spid="2663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6638"/>
                                        </p:tgtEl>
                                        <p:attrNameLst>
                                          <p:attrName>style.visibility</p:attrName>
                                        </p:attrNameLst>
                                      </p:cBhvr>
                                      <p:to>
                                        <p:strVal val="visible"/>
                                      </p:to>
                                    </p:set>
                                    <p:anim calcmode="lin" valueType="num">
                                      <p:cBhvr>
                                        <p:cTn id="56" dur="500" fill="hold"/>
                                        <p:tgtEl>
                                          <p:spTgt spid="26638"/>
                                        </p:tgtEl>
                                        <p:attrNameLst>
                                          <p:attrName>ppt_w</p:attrName>
                                        </p:attrNameLst>
                                      </p:cBhvr>
                                      <p:tavLst>
                                        <p:tav tm="0">
                                          <p:val>
                                            <p:fltVal val="0"/>
                                          </p:val>
                                        </p:tav>
                                        <p:tav tm="100000">
                                          <p:val>
                                            <p:strVal val="#ppt_w"/>
                                          </p:val>
                                        </p:tav>
                                      </p:tavLst>
                                    </p:anim>
                                    <p:anim calcmode="lin" valueType="num">
                                      <p:cBhvr>
                                        <p:cTn id="57" dur="500" fill="hold"/>
                                        <p:tgtEl>
                                          <p:spTgt spid="26638"/>
                                        </p:tgtEl>
                                        <p:attrNameLst>
                                          <p:attrName>ppt_h</p:attrName>
                                        </p:attrNameLst>
                                      </p:cBhvr>
                                      <p:tavLst>
                                        <p:tav tm="0">
                                          <p:val>
                                            <p:fltVal val="0"/>
                                          </p:val>
                                        </p:tav>
                                        <p:tav tm="100000">
                                          <p:val>
                                            <p:strVal val="#ppt_h"/>
                                          </p:val>
                                        </p:tav>
                                      </p:tavLst>
                                    </p:anim>
                                    <p:animEffect transition="in" filter="fade">
                                      <p:cBhvr>
                                        <p:cTn id="58" dur="5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95739" y="2348880"/>
            <a:ext cx="5401429" cy="2591162"/>
          </a:xfrm>
        </p:spPr>
      </p:pic>
      <p:sp>
        <p:nvSpPr>
          <p:cNvPr id="7" name="6 Cerrar llave"/>
          <p:cNvSpPr/>
          <p:nvPr/>
        </p:nvSpPr>
        <p:spPr>
          <a:xfrm rot="5400000">
            <a:off x="5094058" y="1884123"/>
            <a:ext cx="468052" cy="6264697"/>
          </a:xfrm>
          <a:prstGeom prst="rightBrace">
            <a:avLst>
              <a:gd name="adj1" fmla="val 25039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8 CuadroTexto"/>
          <p:cNvSpPr txBox="1"/>
          <p:nvPr/>
        </p:nvSpPr>
        <p:spPr>
          <a:xfrm>
            <a:off x="2160733" y="5314536"/>
            <a:ext cx="6120681" cy="369332"/>
          </a:xfrm>
          <a:prstGeom prst="rect">
            <a:avLst/>
          </a:prstGeom>
          <a:noFill/>
        </p:spPr>
        <p:txBody>
          <a:bodyPr wrap="square" rtlCol="0">
            <a:spAutoFit/>
          </a:bodyPr>
          <a:lstStyle/>
          <a:p>
            <a:pPr algn="ctr"/>
            <a:r>
              <a:rPr lang="es-CO" b="1" dirty="0" smtClean="0"/>
              <a:t>Primer Conjunto </a:t>
            </a:r>
            <a:r>
              <a:rPr lang="es-CO" b="1" dirty="0" smtClean="0"/>
              <a:t>de Prácticas </a:t>
            </a:r>
            <a:endParaRPr lang="es-CO" b="1" dirty="0"/>
          </a:p>
        </p:txBody>
      </p:sp>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412776"/>
            <a:ext cx="5400600" cy="3067377"/>
          </a:xfrm>
          <a:prstGeom prst="rect">
            <a:avLst/>
          </a:prstGeom>
        </p:spPr>
      </p:pic>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 Marcador de contenido"/>
          <p:cNvSpPr>
            <a:spLocks noGrp="1"/>
          </p:cNvSpPr>
          <p:nvPr>
            <p:ph idx="1"/>
          </p:nvPr>
        </p:nvSpPr>
        <p:spPr>
          <a:xfrm>
            <a:off x="539552" y="1674916"/>
            <a:ext cx="8229600" cy="4325112"/>
          </a:xfrm>
        </p:spPr>
        <p:txBody>
          <a:bodyPr/>
          <a:lstStyle/>
          <a:p>
            <a:r>
              <a:rPr lang="es-CO" dirty="0" smtClean="0"/>
              <a:t>Estudio de Caso 2</a:t>
            </a:r>
          </a:p>
          <a:p>
            <a:endParaRPr lang="es-CO" dirty="0" smtClean="0"/>
          </a:p>
          <a:p>
            <a:endParaRPr lang="es-CO" dirty="0"/>
          </a:p>
        </p:txBody>
      </p:sp>
      <p:pic>
        <p:nvPicPr>
          <p:cNvPr id="11" name="Picture 11" descr="C:\Users\usuario\Desktop\Fotos\DSC005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46940"/>
            <a:ext cx="2520280" cy="15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Users\usuario\Desktop\Fotos\DSC00590 - cop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425" y="2446940"/>
            <a:ext cx="2512735" cy="158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C:\Users\usuario\Desktop\Fotos\DSC005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446940"/>
            <a:ext cx="2376264" cy="158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755576" y="4221088"/>
            <a:ext cx="7848872" cy="1754326"/>
          </a:xfrm>
          <a:prstGeom prst="rect">
            <a:avLst/>
          </a:prstGeom>
        </p:spPr>
        <p:txBody>
          <a:bodyPr wrap="square">
            <a:spAutoFit/>
          </a:bodyPr>
          <a:lstStyle/>
          <a:p>
            <a:pPr lvl="0"/>
            <a:r>
              <a:rPr lang="es-CO" b="1" dirty="0"/>
              <a:t>Población: </a:t>
            </a:r>
            <a:r>
              <a:rPr lang="es-CO" dirty="0"/>
              <a:t>177 niños, 29 equipos de </a:t>
            </a:r>
            <a:r>
              <a:rPr lang="es-CO" dirty="0" smtClean="0"/>
              <a:t>trabajo, 2 grupos (experimentales y control.</a:t>
            </a:r>
            <a:endParaRPr lang="es-CO" dirty="0"/>
          </a:p>
          <a:p>
            <a:pPr lvl="0"/>
            <a:r>
              <a:rPr lang="es-CO" b="1" dirty="0"/>
              <a:t>Grados:</a:t>
            </a:r>
            <a:r>
              <a:rPr lang="es-CO" dirty="0"/>
              <a:t> Cuarto y Quinto de básica primaria</a:t>
            </a:r>
          </a:p>
          <a:p>
            <a:pPr lvl="0"/>
            <a:r>
              <a:rPr lang="es-CO" b="1" dirty="0"/>
              <a:t>Objetivo</a:t>
            </a:r>
            <a:r>
              <a:rPr lang="es-CO" b="1" dirty="0" smtClean="0"/>
              <a:t>: </a:t>
            </a:r>
            <a:r>
              <a:rPr lang="es-CO" dirty="0" smtClean="0"/>
              <a:t>Evidenciar el impacto de las prácticas de Colaboración, Cognición y Agilidad en los equipos de trabajo y seleccionar las que serían incorporadas como parte del modelo ChildProgramming.</a:t>
            </a:r>
            <a:endParaRPr lang="es-CO" dirty="0"/>
          </a:p>
        </p:txBody>
      </p:sp>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arcador de fecha"/>
          <p:cNvSpPr>
            <a:spLocks noGrp="1"/>
          </p:cNvSpPr>
          <p:nvPr>
            <p:ph type="dt" sz="quarter" idx="10"/>
          </p:nvPr>
        </p:nvSpPr>
        <p:spPr>
          <a:xfrm>
            <a:off x="457200"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953FAF-EF60-49E1-A132-C1C28237CF6F}" type="datetime4">
              <a:rPr lang="es-CO" b="1" smtClean="0">
                <a:solidFill>
                  <a:schemeClr val="bg1"/>
                </a:solidFill>
              </a:rPr>
              <a:pPr eaLnBrk="1" hangingPunct="1"/>
              <a:t>21 de febrero de 2014</a:t>
            </a:fld>
            <a:endParaRPr lang="es-ES" b="1" smtClean="0">
              <a:solidFill>
                <a:schemeClr val="bg1"/>
              </a:solidFill>
            </a:endParaRPr>
          </a:p>
        </p:txBody>
      </p:sp>
      <p:sp>
        <p:nvSpPr>
          <p:cNvPr id="39939"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39941" name="1 Marcador de contenido"/>
          <p:cNvSpPr>
            <a:spLocks noGrp="1"/>
          </p:cNvSpPr>
          <p:nvPr>
            <p:ph idx="1"/>
          </p:nvPr>
        </p:nvSpPr>
        <p:spPr>
          <a:xfrm>
            <a:off x="488950" y="1627188"/>
            <a:ext cx="8229600" cy="4525962"/>
          </a:xfrm>
        </p:spPr>
        <p:txBody>
          <a:bodyPr/>
          <a:lstStyle/>
          <a:p>
            <a:pPr marL="342900" indent="-342900"/>
            <a:r>
              <a:rPr lang="es-CO" sz="2400" b="1" dirty="0" smtClean="0"/>
              <a:t>Ejecución del Estudio de Caso</a:t>
            </a:r>
          </a:p>
          <a:p>
            <a:pPr marL="0" indent="0">
              <a:buFontTx/>
              <a:buNone/>
            </a:pPr>
            <a:endParaRPr lang="es-CO" sz="2400" dirty="0" smtClean="0"/>
          </a:p>
          <a:p>
            <a:pPr marL="0" indent="0">
              <a:buFontTx/>
              <a:buNone/>
            </a:pPr>
            <a:endParaRPr lang="es-CO" sz="2400" dirty="0" smtClean="0"/>
          </a:p>
        </p:txBody>
      </p:sp>
      <p:pic>
        <p:nvPicPr>
          <p:cNvPr id="39947" name="Picture 10" descr="C:\Users\usuario\Desktop\Fotos\DSC00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37" y="2430840"/>
            <a:ext cx="2127649" cy="158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1" descr="C:\Users\usuario\Desktop\Fotos\DSC00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208" y="2430841"/>
            <a:ext cx="2127648" cy="15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2" descr="C:\Users\usuario\Desktop\Fotos\DSC00590 - cop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30" y="2430843"/>
            <a:ext cx="2127647" cy="158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3" descr="C:\Users\usuario\Desktop\Fotos\DSC02127 - cop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006" y="2430844"/>
            <a:ext cx="2026044" cy="158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1837" y="4211022"/>
            <a:ext cx="2127649" cy="13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596714" y="4211022"/>
            <a:ext cx="1846080" cy="13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7" descr="C:\Users\usuario\Desktop\Fotos\DSC0057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930" y="4187482"/>
            <a:ext cx="2127647" cy="13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8" descr="C:\Users\usuario\Desktop\Fotos\DSC0058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9351" y="4211022"/>
            <a:ext cx="2026699" cy="13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5 Marcador de número de diapositiva"/>
          <p:cNvSpPr>
            <a:spLocks noGrp="1"/>
          </p:cNvSpPr>
          <p:nvPr>
            <p:ph type="sldNum" sz="quarter" idx="12"/>
          </p:nvPr>
        </p:nvSpPr>
        <p:spPr>
          <a:xfrm>
            <a:off x="6391275"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7D052F-890E-4AC0-BA24-9D8461E1CEF5}" type="slidenum">
              <a:rPr lang="es-ES" b="1" smtClean="0">
                <a:solidFill>
                  <a:schemeClr val="bg1"/>
                </a:solidFill>
              </a:rPr>
              <a:pPr eaLnBrk="1" hangingPunct="1"/>
              <a:t>17</a:t>
            </a:fld>
            <a:r>
              <a:rPr lang="es-ES" b="1" dirty="0">
                <a:solidFill>
                  <a:schemeClr val="bg1"/>
                </a:solidFill>
              </a:rPr>
              <a:t>/85</a:t>
            </a:r>
            <a:endParaRPr lang="es-ES" b="1" dirty="0" smtClean="0">
              <a:solidFill>
                <a:schemeClr val="bg1"/>
              </a:solidFill>
            </a:endParaRPr>
          </a:p>
        </p:txBody>
      </p:sp>
      <p:sp>
        <p:nvSpPr>
          <p:cNvPr id="17"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8" name="1 Imagen"/>
          <p:cNvPicPr>
            <a:picLocks noChangeAspect="1"/>
          </p:cNvPicPr>
          <p:nvPr/>
        </p:nvPicPr>
        <p:blipFill>
          <a:blip r:embed="rId10"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722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dissolve">
                                      <p:cBhvr>
                                        <p:cTn id="7" dur="500"/>
                                        <p:tgtEl>
                                          <p:spTgt spid="399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48"/>
                                        </p:tgtEl>
                                        <p:attrNameLst>
                                          <p:attrName>style.visibility</p:attrName>
                                        </p:attrNameLst>
                                      </p:cBhvr>
                                      <p:to>
                                        <p:strVal val="visible"/>
                                      </p:to>
                                    </p:set>
                                    <p:animEffect transition="in" filter="dissolve">
                                      <p:cBhvr>
                                        <p:cTn id="12" dur="500"/>
                                        <p:tgtEl>
                                          <p:spTgt spid="399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949"/>
                                        </p:tgtEl>
                                        <p:attrNameLst>
                                          <p:attrName>style.visibility</p:attrName>
                                        </p:attrNameLst>
                                      </p:cBhvr>
                                      <p:to>
                                        <p:strVal val="visible"/>
                                      </p:to>
                                    </p:set>
                                    <p:animEffect transition="in" filter="dissolve">
                                      <p:cBhvr>
                                        <p:cTn id="17" dur="500"/>
                                        <p:tgtEl>
                                          <p:spTgt spid="399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950"/>
                                        </p:tgtEl>
                                        <p:attrNameLst>
                                          <p:attrName>style.visibility</p:attrName>
                                        </p:attrNameLst>
                                      </p:cBhvr>
                                      <p:to>
                                        <p:strVal val="visible"/>
                                      </p:to>
                                    </p:set>
                                    <p:animEffect transition="in" filter="dissolve">
                                      <p:cBhvr>
                                        <p:cTn id="22" dur="500"/>
                                        <p:tgtEl>
                                          <p:spTgt spid="399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9951"/>
                                        </p:tgtEl>
                                        <p:attrNameLst>
                                          <p:attrName>style.visibility</p:attrName>
                                        </p:attrNameLst>
                                      </p:cBhvr>
                                      <p:to>
                                        <p:strVal val="visible"/>
                                      </p:to>
                                    </p:set>
                                    <p:animEffect transition="in" filter="dissolve">
                                      <p:cBhvr>
                                        <p:cTn id="27" dur="500"/>
                                        <p:tgtEl>
                                          <p:spTgt spid="3995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952"/>
                                        </p:tgtEl>
                                        <p:attrNameLst>
                                          <p:attrName>style.visibility</p:attrName>
                                        </p:attrNameLst>
                                      </p:cBhvr>
                                      <p:to>
                                        <p:strVal val="visible"/>
                                      </p:to>
                                    </p:set>
                                    <p:animEffect transition="in" filter="dissolve">
                                      <p:cBhvr>
                                        <p:cTn id="32" dur="500"/>
                                        <p:tgtEl>
                                          <p:spTgt spid="3995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9953"/>
                                        </p:tgtEl>
                                        <p:attrNameLst>
                                          <p:attrName>style.visibility</p:attrName>
                                        </p:attrNameLst>
                                      </p:cBhvr>
                                      <p:to>
                                        <p:strVal val="visible"/>
                                      </p:to>
                                    </p:set>
                                    <p:animEffect transition="in" filter="dissolve">
                                      <p:cBhvr>
                                        <p:cTn id="37" dur="500"/>
                                        <p:tgtEl>
                                          <p:spTgt spid="3995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9954"/>
                                        </p:tgtEl>
                                        <p:attrNameLst>
                                          <p:attrName>style.visibility</p:attrName>
                                        </p:attrNameLst>
                                      </p:cBhvr>
                                      <p:to>
                                        <p:strVal val="visible"/>
                                      </p:to>
                                    </p:set>
                                    <p:animEffect transition="in" filter="dissolve">
                                      <p:cBhvr>
                                        <p:cTn id="42"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988840"/>
            <a:ext cx="5915851" cy="2934110"/>
          </a:xfrm>
          <a:prstGeom prst="rect">
            <a:avLst/>
          </a:prstGeom>
        </p:spPr>
      </p:pic>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4"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Marcador de contenido"/>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61410" y="1422034"/>
            <a:ext cx="5121962" cy="3500916"/>
          </a:xfrm>
        </p:spPr>
      </p:pic>
      <p:sp>
        <p:nvSpPr>
          <p:cNvPr id="9" name="8 Abrir llave"/>
          <p:cNvSpPr/>
          <p:nvPr/>
        </p:nvSpPr>
        <p:spPr>
          <a:xfrm rot="16200000">
            <a:off x="5250318" y="1918875"/>
            <a:ext cx="648073" cy="6181170"/>
          </a:xfrm>
          <a:prstGeom prst="leftBrace">
            <a:avLst>
              <a:gd name="adj1" fmla="val 42116"/>
              <a:gd name="adj2" fmla="val 507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10 CuadroTexto"/>
          <p:cNvSpPr txBox="1"/>
          <p:nvPr/>
        </p:nvSpPr>
        <p:spPr>
          <a:xfrm>
            <a:off x="1636972" y="5339502"/>
            <a:ext cx="7272808" cy="369332"/>
          </a:xfrm>
          <a:prstGeom prst="rect">
            <a:avLst/>
          </a:prstGeom>
          <a:noFill/>
        </p:spPr>
        <p:txBody>
          <a:bodyPr wrap="square" rtlCol="0">
            <a:spAutoFit/>
          </a:bodyPr>
          <a:lstStyle/>
          <a:p>
            <a:pPr algn="ctr"/>
            <a:r>
              <a:rPr lang="es-CO" b="1" dirty="0" smtClean="0"/>
              <a:t>Segundo Conjunto </a:t>
            </a:r>
            <a:r>
              <a:rPr lang="es-CO" b="1" dirty="0" smtClean="0"/>
              <a:t>de </a:t>
            </a:r>
            <a:r>
              <a:rPr lang="es-CO" b="1" dirty="0" smtClean="0"/>
              <a:t>Prácticas</a:t>
            </a:r>
          </a:p>
        </p:txBody>
      </p:sp>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0 Imagen"/>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259632" y="1484784"/>
            <a:ext cx="6912768" cy="3600400"/>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424038" y="5157192"/>
            <a:ext cx="8468442" cy="369332"/>
          </a:xfrm>
          <a:prstGeom prst="rect">
            <a:avLst/>
          </a:prstGeom>
          <a:noFill/>
        </p:spPr>
        <p:txBody>
          <a:bodyPr wrap="square" rtlCol="0">
            <a:spAutoFit/>
          </a:bodyPr>
          <a:lstStyle/>
          <a:p>
            <a:pPr algn="ctr"/>
            <a:r>
              <a:rPr lang="es-CO" dirty="0" smtClean="0"/>
              <a:t>Gráficas de Dispersión para el Análisis de Impacto de las prácticas en los equipos</a:t>
            </a:r>
            <a:endParaRPr lang="es-CO" dirty="0"/>
          </a:p>
        </p:txBody>
      </p:sp>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4162" y="836712"/>
            <a:ext cx="8229600" cy="1066800"/>
          </a:xfrm>
        </p:spPr>
        <p:txBody>
          <a:bodyPr/>
          <a:lstStyle/>
          <a:p>
            <a:pPr algn="ctr"/>
            <a:r>
              <a:rPr lang="es-CO" dirty="0" smtClean="0"/>
              <a:t>AGENDA</a:t>
            </a:r>
            <a:endParaRPr lang="es-CO" dirty="0"/>
          </a:p>
        </p:txBody>
      </p:sp>
      <p:sp>
        <p:nvSpPr>
          <p:cNvPr id="3" name="2 Marcador de contenido"/>
          <p:cNvSpPr>
            <a:spLocks noGrp="1"/>
          </p:cNvSpPr>
          <p:nvPr>
            <p:ph idx="1"/>
          </p:nvPr>
        </p:nvSpPr>
        <p:spPr/>
        <p:txBody>
          <a:bodyPr/>
          <a:lstStyle/>
          <a:p>
            <a:pPr marL="624078" indent="-514350">
              <a:buAutoNum type="arabicPeriod"/>
            </a:pPr>
            <a:r>
              <a:rPr lang="es-CO" dirty="0" smtClean="0"/>
              <a:t>Introducción</a:t>
            </a:r>
          </a:p>
          <a:p>
            <a:pPr marL="624078" indent="-514350">
              <a:buAutoNum type="arabicPeriod"/>
            </a:pPr>
            <a:r>
              <a:rPr lang="es-CO" dirty="0" smtClean="0"/>
              <a:t>Extracción </a:t>
            </a:r>
            <a:r>
              <a:rPr lang="es-CO" dirty="0" smtClean="0"/>
              <a:t>del Modelo </a:t>
            </a:r>
            <a:r>
              <a:rPr lang="es-CO" dirty="0" err="1" smtClean="0"/>
              <a:t>ChidProgramming</a:t>
            </a:r>
            <a:endParaRPr lang="es-CO" dirty="0" smtClean="0"/>
          </a:p>
          <a:p>
            <a:pPr marL="624078" indent="-514350">
              <a:buAutoNum type="arabicPeriod"/>
            </a:pPr>
            <a:r>
              <a:rPr lang="es-CO" dirty="0" smtClean="0"/>
              <a:t>El Proceso ChildProgramming</a:t>
            </a:r>
          </a:p>
          <a:p>
            <a:pPr marL="624078" indent="-514350">
              <a:buAutoNum type="arabicPeriod"/>
            </a:pPr>
            <a:r>
              <a:rPr lang="es-CO" dirty="0" smtClean="0"/>
              <a:t>Elementos de ChildProgramming</a:t>
            </a:r>
          </a:p>
          <a:p>
            <a:pPr marL="624078" indent="-514350">
              <a:buAutoNum type="arabicPeriod"/>
            </a:pPr>
            <a:r>
              <a:rPr lang="es-CO" dirty="0" smtClean="0"/>
              <a:t>Evaluación del Modelo ChildProgramming</a:t>
            </a:r>
          </a:p>
          <a:p>
            <a:pPr marL="624078" indent="-514350">
              <a:buAutoNum type="arabicPeriod"/>
            </a:pPr>
            <a:r>
              <a:rPr lang="es-CO" dirty="0" smtClean="0"/>
              <a:t>Conclusiones y Trabajo Futuro</a:t>
            </a:r>
          </a:p>
          <a:p>
            <a:pPr marL="624078" indent="-514350">
              <a:buAutoNum type="arabicPeriod"/>
            </a:pP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smtClean="0"/>
              <a:t>ChildProgramming: Una Experiencia en el Aula</a:t>
            </a:r>
            <a:endParaRPr lang="es-CO" sz="1100" dirty="0"/>
          </a:p>
        </p:txBody>
      </p:sp>
      <p:pic>
        <p:nvPicPr>
          <p:cNvPr id="6"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0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755576" y="5435932"/>
            <a:ext cx="7848872" cy="369332"/>
          </a:xfrm>
          <a:prstGeom prst="rect">
            <a:avLst/>
          </a:prstGeom>
          <a:noFill/>
        </p:spPr>
        <p:txBody>
          <a:bodyPr wrap="square" rtlCol="0">
            <a:spAutoFit/>
          </a:bodyPr>
          <a:lstStyle/>
          <a:p>
            <a:pPr algn="ctr"/>
            <a:r>
              <a:rPr lang="es-CO" dirty="0" smtClean="0"/>
              <a:t>Regiones Correspondientes a las gráficas de dispersión</a:t>
            </a:r>
            <a:endParaRPr lang="es-CO" dirty="0"/>
          </a:p>
        </p:txBody>
      </p:sp>
      <p:pic>
        <p:nvPicPr>
          <p:cNvPr id="20" name="8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741" y="1703663"/>
            <a:ext cx="2594434" cy="275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CuadroTexto"/>
          <p:cNvSpPr txBox="1"/>
          <p:nvPr/>
        </p:nvSpPr>
        <p:spPr>
          <a:xfrm>
            <a:off x="6178264" y="1898831"/>
            <a:ext cx="2606721" cy="553998"/>
          </a:xfrm>
          <a:prstGeom prst="rect">
            <a:avLst/>
          </a:prstGeom>
          <a:noFill/>
        </p:spPr>
        <p:txBody>
          <a:bodyPr wrap="square" rtlCol="0">
            <a:spAutoFit/>
          </a:bodyPr>
          <a:lstStyle/>
          <a:p>
            <a:pPr algn="ctr"/>
            <a:r>
              <a:rPr lang="es-CO" sz="1400" b="1" i="1" dirty="0" smtClean="0"/>
              <a:t>PmI1 </a:t>
            </a:r>
            <a:r>
              <a:rPr lang="es-CO" sz="1400" b="1" i="1" dirty="0"/>
              <a:t>= </a:t>
            </a:r>
            <a:r>
              <a:rPr lang="es-CO" sz="1400" b="1" i="1" dirty="0" err="1"/>
              <a:t>CAaIa</a:t>
            </a:r>
            <a:r>
              <a:rPr lang="es-CO" sz="1400" b="1" i="1" dirty="0"/>
              <a:t> </a:t>
            </a:r>
            <a:r>
              <a:rPr lang="es-CO" sz="1400" b="1" i="1" dirty="0" smtClean="0"/>
              <a:t>– </a:t>
            </a:r>
            <a:r>
              <a:rPr lang="es-CO" sz="1400" b="1" i="1" dirty="0" err="1" smtClean="0"/>
              <a:t>CAbIa</a:t>
            </a:r>
            <a:endParaRPr lang="es-CO" sz="1400" b="1" i="1" dirty="0" smtClean="0"/>
          </a:p>
          <a:p>
            <a:r>
              <a:rPr lang="es-CO" sz="1600" b="1" i="1" dirty="0"/>
              <a:t> </a:t>
            </a:r>
            <a:r>
              <a:rPr lang="es-CO" sz="1600" b="1" i="1" dirty="0" smtClean="0"/>
              <a:t>                </a:t>
            </a:r>
            <a:r>
              <a:rPr lang="es-CO" sz="1400" b="1" i="1" dirty="0" smtClean="0"/>
              <a:t>(I)    -     (II)</a:t>
            </a:r>
            <a:endParaRPr lang="es-CO" sz="1400" dirty="0"/>
          </a:p>
        </p:txBody>
      </p:sp>
      <p:sp>
        <p:nvSpPr>
          <p:cNvPr id="22" name="21 CuadroTexto"/>
          <p:cNvSpPr txBox="1"/>
          <p:nvPr/>
        </p:nvSpPr>
        <p:spPr>
          <a:xfrm>
            <a:off x="325177" y="3469700"/>
            <a:ext cx="2606721" cy="523220"/>
          </a:xfrm>
          <a:prstGeom prst="rect">
            <a:avLst/>
          </a:prstGeom>
          <a:noFill/>
        </p:spPr>
        <p:txBody>
          <a:bodyPr wrap="square" rtlCol="0">
            <a:spAutoFit/>
          </a:bodyPr>
          <a:lstStyle/>
          <a:p>
            <a:r>
              <a:rPr lang="es-CO" sz="1400" b="1" i="1" dirty="0" smtClean="0"/>
              <a:t>PMI1 </a:t>
            </a:r>
            <a:r>
              <a:rPr lang="es-CO" sz="1400" b="1" i="1" dirty="0"/>
              <a:t>= </a:t>
            </a:r>
            <a:r>
              <a:rPr lang="es-CO" sz="1400" b="1" i="1" dirty="0" err="1" smtClean="0"/>
              <a:t>CAbIb</a:t>
            </a:r>
            <a:r>
              <a:rPr lang="es-CO" sz="1400" b="1" i="1" dirty="0" smtClean="0"/>
              <a:t> – </a:t>
            </a:r>
            <a:r>
              <a:rPr lang="es-CO" sz="1400" b="1" i="1" dirty="0" err="1" smtClean="0"/>
              <a:t>CAaIa</a:t>
            </a:r>
            <a:endParaRPr lang="es-CO" sz="1400" b="1" i="1" dirty="0" smtClean="0"/>
          </a:p>
          <a:p>
            <a:r>
              <a:rPr lang="es-CO" sz="1400" b="1" i="1" dirty="0"/>
              <a:t> </a:t>
            </a:r>
            <a:r>
              <a:rPr lang="es-CO" sz="1400" b="1" i="1" dirty="0" smtClean="0"/>
              <a:t>              (III)    -     (I)</a:t>
            </a:r>
            <a:endParaRPr lang="es-CO" sz="1400" dirty="0"/>
          </a:p>
        </p:txBody>
      </p:sp>
      <p:sp>
        <p:nvSpPr>
          <p:cNvPr id="23" name="22 CuadroTexto"/>
          <p:cNvSpPr txBox="1"/>
          <p:nvPr/>
        </p:nvSpPr>
        <p:spPr>
          <a:xfrm>
            <a:off x="6217882" y="3293470"/>
            <a:ext cx="2606721" cy="523220"/>
          </a:xfrm>
          <a:prstGeom prst="rect">
            <a:avLst/>
          </a:prstGeom>
          <a:noFill/>
        </p:spPr>
        <p:txBody>
          <a:bodyPr wrap="square" rtlCol="0">
            <a:spAutoFit/>
          </a:bodyPr>
          <a:lstStyle/>
          <a:p>
            <a:r>
              <a:rPr lang="es-CO" sz="1400" b="1" i="1" dirty="0" smtClean="0"/>
              <a:t>PmI2 </a:t>
            </a:r>
            <a:r>
              <a:rPr lang="es-CO" sz="1400" b="1" i="1" dirty="0"/>
              <a:t>= </a:t>
            </a:r>
            <a:r>
              <a:rPr lang="es-CO" sz="1400" b="1" i="1" dirty="0" err="1" smtClean="0"/>
              <a:t>CAaIb</a:t>
            </a:r>
            <a:r>
              <a:rPr lang="es-CO" sz="1400" b="1" i="1" dirty="0" smtClean="0"/>
              <a:t> – </a:t>
            </a:r>
            <a:r>
              <a:rPr lang="es-CO" sz="1400" b="1" i="1" dirty="0" err="1" smtClean="0"/>
              <a:t>CAaIa</a:t>
            </a:r>
            <a:endParaRPr lang="es-CO" sz="1400" b="1" i="1" dirty="0" smtClean="0"/>
          </a:p>
          <a:p>
            <a:r>
              <a:rPr lang="es-CO" sz="1400" b="1" i="1" dirty="0"/>
              <a:t> </a:t>
            </a:r>
            <a:r>
              <a:rPr lang="es-CO" sz="1400" b="1" i="1" dirty="0" smtClean="0"/>
              <a:t>                (</a:t>
            </a:r>
            <a:r>
              <a:rPr lang="es-CO" sz="1200" b="1" i="1" dirty="0" smtClean="0"/>
              <a:t>I</a:t>
            </a:r>
            <a:r>
              <a:rPr lang="es-CO" sz="1400" b="1" i="1" dirty="0" smtClean="0"/>
              <a:t>V)  -     (I)  </a:t>
            </a:r>
            <a:endParaRPr lang="es-CO" sz="1400" dirty="0"/>
          </a:p>
        </p:txBody>
      </p:sp>
      <p:sp>
        <p:nvSpPr>
          <p:cNvPr id="24" name="23 CuadroTexto"/>
          <p:cNvSpPr txBox="1"/>
          <p:nvPr/>
        </p:nvSpPr>
        <p:spPr>
          <a:xfrm>
            <a:off x="325177" y="1897926"/>
            <a:ext cx="2606721" cy="553998"/>
          </a:xfrm>
          <a:prstGeom prst="rect">
            <a:avLst/>
          </a:prstGeom>
          <a:noFill/>
        </p:spPr>
        <p:txBody>
          <a:bodyPr wrap="square" rtlCol="0">
            <a:spAutoFit/>
          </a:bodyPr>
          <a:lstStyle/>
          <a:p>
            <a:r>
              <a:rPr lang="es-CO" sz="1400" b="1" i="1" dirty="0" smtClean="0"/>
              <a:t>PMI2 </a:t>
            </a:r>
            <a:r>
              <a:rPr lang="es-CO" sz="1400" b="1" i="1" dirty="0"/>
              <a:t>= </a:t>
            </a:r>
            <a:r>
              <a:rPr lang="es-CO" sz="1400" b="1" i="1" dirty="0" err="1" smtClean="0"/>
              <a:t>CAbIa</a:t>
            </a:r>
            <a:r>
              <a:rPr lang="es-CO" sz="1400" b="1" i="1" dirty="0" smtClean="0"/>
              <a:t> – </a:t>
            </a:r>
            <a:r>
              <a:rPr lang="es-CO" sz="1400" b="1" i="1" dirty="0" err="1" smtClean="0"/>
              <a:t>CAbIb</a:t>
            </a:r>
            <a:endParaRPr lang="es-CO" sz="1400" b="1" i="1" dirty="0" smtClean="0"/>
          </a:p>
          <a:p>
            <a:r>
              <a:rPr lang="es-CO" sz="1600" b="1" i="1" dirty="0"/>
              <a:t> </a:t>
            </a:r>
            <a:r>
              <a:rPr lang="es-CO" sz="1600" b="1" i="1" dirty="0" smtClean="0"/>
              <a:t>              </a:t>
            </a:r>
            <a:r>
              <a:rPr lang="es-CO" sz="1400" b="1" i="1" dirty="0" smtClean="0"/>
              <a:t>(II)     -    (III</a:t>
            </a:r>
            <a:r>
              <a:rPr lang="es-CO" sz="1600" b="1" i="1" dirty="0" smtClean="0"/>
              <a:t>)</a:t>
            </a:r>
            <a:endParaRPr lang="es-CO" sz="1600" dirty="0"/>
          </a:p>
        </p:txBody>
      </p:sp>
      <p:sp>
        <p:nvSpPr>
          <p:cNvPr id="25" name="24 CuadroTexto"/>
          <p:cNvSpPr txBox="1"/>
          <p:nvPr/>
        </p:nvSpPr>
        <p:spPr>
          <a:xfrm>
            <a:off x="3414145" y="4572417"/>
            <a:ext cx="2606721" cy="523220"/>
          </a:xfrm>
          <a:prstGeom prst="rect">
            <a:avLst/>
          </a:prstGeom>
          <a:noFill/>
        </p:spPr>
        <p:txBody>
          <a:bodyPr wrap="square" rtlCol="0">
            <a:spAutoFit/>
          </a:bodyPr>
          <a:lstStyle/>
          <a:p>
            <a:r>
              <a:rPr lang="es-CO" sz="1400" b="1" i="1" dirty="0" smtClean="0"/>
              <a:t>PE </a:t>
            </a:r>
            <a:r>
              <a:rPr lang="es-CO" sz="1400" b="1" i="1" dirty="0"/>
              <a:t>= </a:t>
            </a:r>
            <a:r>
              <a:rPr lang="es-CO" sz="1400" b="1" i="1" dirty="0" err="1" smtClean="0"/>
              <a:t>CAaIb</a:t>
            </a:r>
            <a:r>
              <a:rPr lang="es-CO" sz="1400" b="1" i="1" dirty="0" smtClean="0"/>
              <a:t> – </a:t>
            </a:r>
            <a:r>
              <a:rPr lang="es-CO" sz="1400" b="1" i="1" dirty="0" err="1" smtClean="0"/>
              <a:t>CAbIa</a:t>
            </a:r>
            <a:endParaRPr lang="es-CO" sz="1400" b="1" i="1" dirty="0" smtClean="0"/>
          </a:p>
          <a:p>
            <a:r>
              <a:rPr lang="es-CO" sz="1400" b="1" i="1" dirty="0"/>
              <a:t> </a:t>
            </a:r>
            <a:r>
              <a:rPr lang="es-CO" sz="1400" b="1" i="1" dirty="0" smtClean="0"/>
              <a:t>            (IV)  -    (II) </a:t>
            </a:r>
            <a:endParaRPr lang="es-CO" sz="1400" dirty="0"/>
          </a:p>
        </p:txBody>
      </p:sp>
      <p:cxnSp>
        <p:nvCxnSpPr>
          <p:cNvPr id="26" name="25 Conector recto"/>
          <p:cNvCxnSpPr/>
          <p:nvPr/>
        </p:nvCxnSpPr>
        <p:spPr>
          <a:xfrm flipV="1">
            <a:off x="4329378" y="2418260"/>
            <a:ext cx="776256" cy="763467"/>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26 Conector recto"/>
          <p:cNvCxnSpPr/>
          <p:nvPr/>
        </p:nvCxnSpPr>
        <p:spPr>
          <a:xfrm>
            <a:off x="4194272" y="2474133"/>
            <a:ext cx="0" cy="650003"/>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27 Conector recto"/>
          <p:cNvCxnSpPr/>
          <p:nvPr/>
        </p:nvCxnSpPr>
        <p:spPr>
          <a:xfrm flipH="1" flipV="1">
            <a:off x="4385341" y="2277504"/>
            <a:ext cx="664330" cy="1718"/>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28 Conector recto"/>
          <p:cNvCxnSpPr/>
          <p:nvPr/>
        </p:nvCxnSpPr>
        <p:spPr>
          <a:xfrm flipV="1">
            <a:off x="5227092" y="2475851"/>
            <a:ext cx="13648" cy="656371"/>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30" name="29 Conector recto"/>
          <p:cNvCxnSpPr/>
          <p:nvPr/>
        </p:nvCxnSpPr>
        <p:spPr>
          <a:xfrm flipH="1" flipV="1">
            <a:off x="4303454" y="2416542"/>
            <a:ext cx="788532" cy="773271"/>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Marcador de contenido"/>
          <p:cNvSpPr>
            <a:spLocks noGrp="1"/>
          </p:cNvSpPr>
          <p:nvPr>
            <p:ph idx="1"/>
          </p:nvPr>
        </p:nvSpPr>
        <p:spPr>
          <a:xfrm>
            <a:off x="457200" y="1600200"/>
            <a:ext cx="8229600" cy="4525963"/>
          </a:xfrm>
        </p:spPr>
        <p:txBody>
          <a:bodyPr/>
          <a:lstStyle/>
          <a:p>
            <a:pPr marL="0" indent="0" algn="just">
              <a:buFontTx/>
              <a:buNone/>
            </a:pPr>
            <a:r>
              <a:rPr lang="es-CO" sz="1600" dirty="0" smtClean="0"/>
              <a:t>Para llegar al conjunto de prácticas con mayor impacto de </a:t>
            </a:r>
            <a:r>
              <a:rPr lang="es-CO" sz="1600" b="1" dirty="0" smtClean="0"/>
              <a:t>“ChildProgramming”,</a:t>
            </a:r>
            <a:r>
              <a:rPr lang="es-CO" sz="1600" dirty="0" smtClean="0"/>
              <a:t> se realizaron operaciones de conjuntos (unión, intersección y diferencia).</a:t>
            </a:r>
          </a:p>
          <a:p>
            <a:pPr marL="0" indent="0" algn="just">
              <a:buFontTx/>
              <a:buNone/>
            </a:pPr>
            <a:endParaRPr lang="es-CO" sz="1600" dirty="0" smtClean="0"/>
          </a:p>
        </p:txBody>
      </p:sp>
      <p:pic>
        <p:nvPicPr>
          <p:cNvPr id="11"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2632075"/>
            <a:ext cx="66833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Rectángulo"/>
          <p:cNvSpPr>
            <a:spLocks noChangeArrowheads="1"/>
          </p:cNvSpPr>
          <p:nvPr/>
        </p:nvSpPr>
        <p:spPr bwMode="auto">
          <a:xfrm>
            <a:off x="3524250" y="5609813"/>
            <a:ext cx="437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O" b="1" dirty="0"/>
              <a:t>Operaciones de Conjuntos </a:t>
            </a:r>
            <a:r>
              <a:rPr lang="es-CO" b="1" dirty="0" smtClean="0"/>
              <a:t>Realizadas</a:t>
            </a:r>
            <a:endParaRPr lang="es-CO" b="1" dirty="0"/>
          </a:p>
        </p:txBody>
      </p:sp>
      <p:sp>
        <p:nvSpPr>
          <p:cNvPr id="13" name="2 CuadroTexto"/>
          <p:cNvSpPr txBox="1">
            <a:spLocks noChangeArrowheads="1"/>
          </p:cNvSpPr>
          <p:nvPr/>
        </p:nvSpPr>
        <p:spPr bwMode="auto">
          <a:xfrm>
            <a:off x="268288" y="2746375"/>
            <a:ext cx="183346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b="1" dirty="0"/>
              <a:t>Conjuntos Definidos</a:t>
            </a:r>
          </a:p>
          <a:p>
            <a:pPr eaLnBrk="1" hangingPunct="1"/>
            <a:endParaRPr lang="es-CO" dirty="0"/>
          </a:p>
          <a:p>
            <a:pPr algn="ctr" eaLnBrk="1" hangingPunct="1"/>
            <a:r>
              <a:rPr lang="es-CO" dirty="0"/>
              <a:t>A = </a:t>
            </a:r>
            <a:r>
              <a:rPr lang="es-CO" dirty="0" err="1" smtClean="0"/>
              <a:t>CAaIa</a:t>
            </a:r>
            <a:r>
              <a:rPr lang="es-CO" dirty="0" smtClean="0"/>
              <a:t> (I)</a:t>
            </a:r>
            <a:endParaRPr lang="es-CO" dirty="0"/>
          </a:p>
          <a:p>
            <a:pPr algn="ctr" eaLnBrk="1" hangingPunct="1"/>
            <a:r>
              <a:rPr lang="es-CO" dirty="0"/>
              <a:t>B = </a:t>
            </a:r>
            <a:r>
              <a:rPr lang="es-CO" dirty="0" err="1" smtClean="0"/>
              <a:t>CAbIa</a:t>
            </a:r>
            <a:r>
              <a:rPr lang="es-CO" dirty="0" smtClean="0"/>
              <a:t> (II)</a:t>
            </a:r>
            <a:endParaRPr lang="es-CO" dirty="0"/>
          </a:p>
          <a:p>
            <a:pPr algn="ctr" eaLnBrk="1" hangingPunct="1"/>
            <a:r>
              <a:rPr lang="es-CO" dirty="0"/>
              <a:t>C = </a:t>
            </a:r>
            <a:r>
              <a:rPr lang="es-CO" dirty="0" err="1" smtClean="0"/>
              <a:t>CAbIb</a:t>
            </a:r>
            <a:r>
              <a:rPr lang="es-CO" dirty="0" smtClean="0"/>
              <a:t> (III)</a:t>
            </a:r>
            <a:endParaRPr lang="es-CO" dirty="0"/>
          </a:p>
          <a:p>
            <a:pPr algn="ctr" eaLnBrk="1" hangingPunct="1"/>
            <a:r>
              <a:rPr lang="es-CO" dirty="0"/>
              <a:t>D = </a:t>
            </a:r>
            <a:r>
              <a:rPr lang="es-CO" dirty="0" err="1" smtClean="0"/>
              <a:t>CAaIb</a:t>
            </a:r>
            <a:r>
              <a:rPr lang="es-CO" dirty="0" smtClean="0"/>
              <a:t> (IV)</a:t>
            </a:r>
            <a:endParaRPr lang="es-CO" dirty="0"/>
          </a:p>
        </p:txBody>
      </p:sp>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2. Extracción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6330" y="1484785"/>
            <a:ext cx="6949933" cy="3168352"/>
          </a:xfrm>
        </p:spPr>
      </p:pic>
      <p:sp>
        <p:nvSpPr>
          <p:cNvPr id="7" name="6 CuadroTexto"/>
          <p:cNvSpPr txBox="1"/>
          <p:nvPr/>
        </p:nvSpPr>
        <p:spPr>
          <a:xfrm>
            <a:off x="1259632" y="5013176"/>
            <a:ext cx="6912768" cy="369332"/>
          </a:xfrm>
          <a:prstGeom prst="rect">
            <a:avLst/>
          </a:prstGeom>
          <a:noFill/>
        </p:spPr>
        <p:txBody>
          <a:bodyPr wrap="square" rtlCol="0">
            <a:spAutoFit/>
          </a:bodyPr>
          <a:lstStyle/>
          <a:p>
            <a:r>
              <a:rPr lang="es-CO" dirty="0" smtClean="0"/>
              <a:t>Conjunto de Prácticas Resultantes de «ChildProgramming»</a:t>
            </a:r>
            <a:endParaRPr lang="es-CO" dirty="0"/>
          </a:p>
        </p:txBody>
      </p:sp>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700808"/>
            <a:ext cx="5832648" cy="3168352"/>
          </a:xfrm>
          <a:prstGeom prst="rect">
            <a:avLst/>
          </a:prstGeom>
          <a:noFill/>
        </p:spPr>
      </p:pic>
      <p:sp>
        <p:nvSpPr>
          <p:cNvPr id="3" name="2 CuadroTexto"/>
          <p:cNvSpPr txBox="1"/>
          <p:nvPr/>
        </p:nvSpPr>
        <p:spPr>
          <a:xfrm>
            <a:off x="611560" y="4941168"/>
            <a:ext cx="7920880" cy="646331"/>
          </a:xfrm>
          <a:prstGeom prst="rect">
            <a:avLst/>
          </a:prstGeom>
          <a:noFill/>
        </p:spPr>
        <p:txBody>
          <a:bodyPr wrap="square" rtlCol="0">
            <a:spAutoFit/>
          </a:bodyPr>
          <a:lstStyle/>
          <a:p>
            <a:pPr algn="ctr"/>
            <a:r>
              <a:rPr lang="es-CO" b="1" dirty="0" smtClean="0"/>
              <a:t>Relación de prácticas definidas en ChildProgramming y componentes </a:t>
            </a:r>
            <a:endParaRPr lang="es-CO" b="1" dirty="0"/>
          </a:p>
        </p:txBody>
      </p:sp>
      <p:sp>
        <p:nvSpPr>
          <p:cNvPr id="9" name="1 Título"/>
          <p:cNvSpPr txBox="1">
            <a:spLocks/>
          </p:cNvSpPr>
          <p:nvPr/>
        </p:nvSpPr>
        <p:spPr>
          <a:xfrm>
            <a:off x="457200"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CO" smtClean="0"/>
              <a:t>2. Extracción del Modelo</a:t>
            </a:r>
            <a:endParaRPr lang="es-CO" dirty="0"/>
          </a:p>
        </p:txBody>
      </p:sp>
    </p:spTree>
    <p:extLst>
      <p:ext uri="{BB962C8B-B14F-4D97-AF65-F5344CB8AC3E}">
        <p14:creationId xmlns:p14="http://schemas.microsoft.com/office/powerpoint/2010/main" val="36646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3. Proceso ChildProgramming</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usuario\Dropbox\TESIS DOCUMENTOS FINALES\Etapa Final\Ciclo de Vida - Child Programm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196753"/>
            <a:ext cx="6552728" cy="428010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835696" y="5733256"/>
            <a:ext cx="6552728" cy="369332"/>
          </a:xfrm>
          <a:prstGeom prst="rect">
            <a:avLst/>
          </a:prstGeom>
          <a:noFill/>
        </p:spPr>
        <p:txBody>
          <a:bodyPr wrap="square" rtlCol="0">
            <a:spAutoFit/>
          </a:bodyPr>
          <a:lstStyle/>
          <a:p>
            <a:r>
              <a:rPr lang="es-CO" b="1" dirty="0" smtClean="0"/>
              <a:t>Ciclo de Vida propuesto para «ChildProgramming»</a:t>
            </a:r>
            <a:endParaRPr lang="es-CO" b="1" dirty="0"/>
          </a:p>
        </p:txBody>
      </p:sp>
      <p:sp>
        <p:nvSpPr>
          <p:cNvPr id="11" name="1 Título"/>
          <p:cNvSpPr txBox="1">
            <a:spLocks/>
          </p:cNvSpPr>
          <p:nvPr/>
        </p:nvSpPr>
        <p:spPr>
          <a:xfrm>
            <a:off x="603692" y="2803407"/>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CO" dirty="0" smtClean="0"/>
              <a:t>PROCESO CHILDPROGRAMMING</a:t>
            </a:r>
            <a:endParaRPr lang="es-CO" dirty="0"/>
          </a:p>
        </p:txBody>
      </p:sp>
      <p:sp>
        <p:nvSpPr>
          <p:cNvPr id="3" name="2 Elipse"/>
          <p:cNvSpPr/>
          <p:nvPr/>
        </p:nvSpPr>
        <p:spPr>
          <a:xfrm>
            <a:off x="3923928" y="1484784"/>
            <a:ext cx="1188132" cy="1080120"/>
          </a:xfrm>
          <a:prstGeom prst="ellipse">
            <a:avLst/>
          </a:prstGeom>
          <a:no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cxnSp>
        <p:nvCxnSpPr>
          <p:cNvPr id="7" name="6 Conector recto de flecha"/>
          <p:cNvCxnSpPr/>
          <p:nvPr/>
        </p:nvCxnSpPr>
        <p:spPr>
          <a:xfrm>
            <a:off x="2915816" y="1484784"/>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691680" y="1279312"/>
            <a:ext cx="1440160" cy="369332"/>
          </a:xfrm>
          <a:prstGeom prst="rect">
            <a:avLst/>
          </a:prstGeom>
          <a:noFill/>
        </p:spPr>
        <p:txBody>
          <a:bodyPr wrap="square" rtlCol="0">
            <a:spAutoFit/>
          </a:bodyPr>
          <a:lstStyle/>
          <a:p>
            <a:pPr algn="ctr"/>
            <a:r>
              <a:rPr lang="es-CO" dirty="0" smtClean="0"/>
              <a:t>Estación</a:t>
            </a:r>
            <a:endParaRPr lang="es-CO" dirty="0"/>
          </a:p>
        </p:txBody>
      </p:sp>
      <p:sp>
        <p:nvSpPr>
          <p:cNvPr id="12" name="11 Abrir llave"/>
          <p:cNvSpPr/>
          <p:nvPr/>
        </p:nvSpPr>
        <p:spPr>
          <a:xfrm rot="14825923">
            <a:off x="4660088" y="3528686"/>
            <a:ext cx="406355" cy="2420989"/>
          </a:xfrm>
          <a:prstGeom prst="leftBrace">
            <a:avLst>
              <a:gd name="adj1" fmla="val 369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6" name="15 CuadroTexto"/>
          <p:cNvSpPr txBox="1"/>
          <p:nvPr/>
        </p:nvSpPr>
        <p:spPr>
          <a:xfrm>
            <a:off x="4863265" y="5028069"/>
            <a:ext cx="1076887" cy="369332"/>
          </a:xfrm>
          <a:prstGeom prst="rect">
            <a:avLst/>
          </a:prstGeom>
          <a:noFill/>
        </p:spPr>
        <p:txBody>
          <a:bodyPr wrap="square" rtlCol="0">
            <a:spAutoFit/>
          </a:bodyPr>
          <a:lstStyle/>
          <a:p>
            <a:pPr algn="ctr"/>
            <a:r>
              <a:rPr lang="es-CO" dirty="0" smtClean="0"/>
              <a:t>Ronda</a:t>
            </a:r>
            <a:endParaRPr lang="es-CO" dirty="0"/>
          </a:p>
        </p:txBody>
      </p:sp>
    </p:spTree>
    <p:extLst>
      <p:ext uri="{BB962C8B-B14F-4D97-AF65-F5344CB8AC3E}">
        <p14:creationId xmlns:p14="http://schemas.microsoft.com/office/powerpoint/2010/main" val="37314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11" grpId="1"/>
      <p:bldP spid="3" grpId="0" animBg="1"/>
      <p:bldP spid="9" grpId="0"/>
      <p:bldP spid="12"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3. Proceso ChildProgramming</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11 Diagrama"/>
          <p:cNvGraphicFramePr/>
          <p:nvPr>
            <p:extLst>
              <p:ext uri="{D42A27DB-BD31-4B8C-83A1-F6EECF244321}">
                <p14:modId xmlns:p14="http://schemas.microsoft.com/office/powerpoint/2010/main" val="3780028257"/>
              </p:ext>
            </p:extLst>
          </p:nvPr>
        </p:nvGraphicFramePr>
        <p:xfrm>
          <a:off x="467544" y="1484784"/>
          <a:ext cx="8064896"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31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3. Proceso ChildProgramming</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rotWithShape="1">
          <a:blip r:embed="rId4" cstate="print">
            <a:extLst>
              <a:ext uri="{28A0092B-C50C-407E-A947-70E740481C1C}">
                <a14:useLocalDpi xmlns:a14="http://schemas.microsoft.com/office/drawing/2010/main" val="0"/>
              </a:ext>
            </a:extLst>
          </a:blip>
          <a:srcRect r="56363" b="13366"/>
          <a:stretch/>
        </p:blipFill>
        <p:spPr bwMode="auto">
          <a:xfrm>
            <a:off x="1259632" y="1268760"/>
            <a:ext cx="6336704" cy="4167172"/>
          </a:xfrm>
          <a:prstGeom prst="rect">
            <a:avLst/>
          </a:prstGeom>
          <a:noFill/>
          <a:ln>
            <a:noFill/>
          </a:ln>
          <a:extLst>
            <a:ext uri="{53640926-AAD7-44D8-BBD7-CCE9431645EC}">
              <a14:shadowObscured xmlns:a14="http://schemas.microsoft.com/office/drawing/2010/main"/>
            </a:ext>
          </a:extLst>
        </p:spPr>
      </p:pic>
      <p:sp>
        <p:nvSpPr>
          <p:cNvPr id="3" name="2 CuadroTexto"/>
          <p:cNvSpPr txBox="1"/>
          <p:nvPr/>
        </p:nvSpPr>
        <p:spPr>
          <a:xfrm>
            <a:off x="1907704" y="5435932"/>
            <a:ext cx="5688632" cy="369332"/>
          </a:xfrm>
          <a:prstGeom prst="rect">
            <a:avLst/>
          </a:prstGeom>
          <a:noFill/>
        </p:spPr>
        <p:txBody>
          <a:bodyPr wrap="square" rtlCol="0">
            <a:spAutoFit/>
          </a:bodyPr>
          <a:lstStyle/>
          <a:p>
            <a:pPr algn="ctr"/>
            <a:r>
              <a:rPr lang="es-CO" b="1" dirty="0" smtClean="0"/>
              <a:t>Diagrama del Proceso ChildProgramming</a:t>
            </a:r>
            <a:endParaRPr lang="es-CO" b="1" dirty="0"/>
          </a:p>
        </p:txBody>
      </p:sp>
    </p:spTree>
    <p:extLst>
      <p:ext uri="{BB962C8B-B14F-4D97-AF65-F5344CB8AC3E}">
        <p14:creationId xmlns:p14="http://schemas.microsoft.com/office/powerpoint/2010/main" val="37314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4. Elementos de ChildProgramming</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14 Diagrama"/>
          <p:cNvGraphicFramePr/>
          <p:nvPr>
            <p:extLst>
              <p:ext uri="{D42A27DB-BD31-4B8C-83A1-F6EECF244321}">
                <p14:modId xmlns:p14="http://schemas.microsoft.com/office/powerpoint/2010/main" val="4119861076"/>
              </p:ext>
            </p:extLst>
          </p:nvPr>
        </p:nvGraphicFramePr>
        <p:xfrm>
          <a:off x="467544" y="1484784"/>
          <a:ext cx="8064896"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1 Título"/>
          <p:cNvSpPr txBox="1">
            <a:spLocks/>
          </p:cNvSpPr>
          <p:nvPr/>
        </p:nvSpPr>
        <p:spPr>
          <a:xfrm>
            <a:off x="442108" y="2924944"/>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CO" dirty="0" smtClean="0"/>
              <a:t>ELEMENTOS DE CHILDPROGRAMMING</a:t>
            </a:r>
            <a:endParaRPr lang="es-CO" dirty="0"/>
          </a:p>
        </p:txBody>
      </p:sp>
    </p:spTree>
    <p:extLst>
      <p:ext uri="{BB962C8B-B14F-4D97-AF65-F5344CB8AC3E}">
        <p14:creationId xmlns:p14="http://schemas.microsoft.com/office/powerpoint/2010/main" val="37314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4. Elementos de ChildProgramming</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7 Grupo"/>
          <p:cNvGrpSpPr/>
          <p:nvPr/>
        </p:nvGrpSpPr>
        <p:grpSpPr>
          <a:xfrm>
            <a:off x="316647" y="1477782"/>
            <a:ext cx="4262660" cy="2444579"/>
            <a:chOff x="2495170" y="2388395"/>
            <a:chExt cx="5438192" cy="3090829"/>
          </a:xfrm>
        </p:grpSpPr>
        <p:sp>
          <p:nvSpPr>
            <p:cNvPr id="9" name="8 Forma libre"/>
            <p:cNvSpPr/>
            <p:nvPr/>
          </p:nvSpPr>
          <p:spPr>
            <a:xfrm>
              <a:off x="4094390" y="2539168"/>
              <a:ext cx="3664562" cy="1206178"/>
            </a:xfrm>
            <a:custGeom>
              <a:avLst/>
              <a:gdLst>
                <a:gd name="connsiteX0" fmla="*/ 201034 w 1206177"/>
                <a:gd name="connsiteY0" fmla="*/ 0 h 2843058"/>
                <a:gd name="connsiteX1" fmla="*/ 1005143 w 1206177"/>
                <a:gd name="connsiteY1" fmla="*/ 0 h 2843058"/>
                <a:gd name="connsiteX2" fmla="*/ 1206177 w 1206177"/>
                <a:gd name="connsiteY2" fmla="*/ 201034 h 2843058"/>
                <a:gd name="connsiteX3" fmla="*/ 1206177 w 1206177"/>
                <a:gd name="connsiteY3" fmla="*/ 2843058 h 2843058"/>
                <a:gd name="connsiteX4" fmla="*/ 1206177 w 1206177"/>
                <a:gd name="connsiteY4" fmla="*/ 2843058 h 2843058"/>
                <a:gd name="connsiteX5" fmla="*/ 0 w 1206177"/>
                <a:gd name="connsiteY5" fmla="*/ 2843058 h 2843058"/>
                <a:gd name="connsiteX6" fmla="*/ 0 w 1206177"/>
                <a:gd name="connsiteY6" fmla="*/ 2843058 h 2843058"/>
                <a:gd name="connsiteX7" fmla="*/ 0 w 1206177"/>
                <a:gd name="connsiteY7" fmla="*/ 201034 h 2843058"/>
                <a:gd name="connsiteX8" fmla="*/ 201034 w 1206177"/>
                <a:gd name="connsiteY8" fmla="*/ 0 h 284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177" h="2843058">
                  <a:moveTo>
                    <a:pt x="1206177" y="473854"/>
                  </a:moveTo>
                  <a:lnTo>
                    <a:pt x="1206177" y="2369204"/>
                  </a:lnTo>
                  <a:cubicBezTo>
                    <a:pt x="1206177" y="2630905"/>
                    <a:pt x="1167991" y="2843057"/>
                    <a:pt x="1120887" y="2843057"/>
                  </a:cubicBezTo>
                  <a:lnTo>
                    <a:pt x="0" y="2843057"/>
                  </a:lnTo>
                  <a:lnTo>
                    <a:pt x="0" y="2843057"/>
                  </a:lnTo>
                  <a:lnTo>
                    <a:pt x="0" y="1"/>
                  </a:lnTo>
                  <a:lnTo>
                    <a:pt x="0" y="1"/>
                  </a:lnTo>
                  <a:lnTo>
                    <a:pt x="1120887" y="1"/>
                  </a:lnTo>
                  <a:cubicBezTo>
                    <a:pt x="1167991" y="1"/>
                    <a:pt x="1206177" y="212153"/>
                    <a:pt x="1206177" y="473854"/>
                  </a:cubicBezTo>
                  <a:close/>
                </a:path>
              </a:pathLst>
            </a:custGeom>
            <a:solidFill>
              <a:schemeClr val="accent1">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00791" rIns="142701" bIns="100792" numCol="1" spcCol="1270" anchor="ctr" anchorCtr="0">
              <a:noAutofit/>
            </a:bodyPr>
            <a:lstStyle/>
            <a:p>
              <a:pPr marL="228600" lvl="1" indent="-228600" algn="l" defTabSz="977900">
                <a:lnSpc>
                  <a:spcPct val="90000"/>
                </a:lnSpc>
                <a:spcBef>
                  <a:spcPct val="0"/>
                </a:spcBef>
                <a:spcAft>
                  <a:spcPct val="15000"/>
                </a:spcAft>
                <a:buChar char="••"/>
              </a:pPr>
              <a:r>
                <a:rPr lang="es-CO" kern="1200" dirty="0" smtClean="0">
                  <a:solidFill>
                    <a:schemeClr val="bg1"/>
                  </a:solidFill>
                </a:rPr>
                <a:t>Profesor</a:t>
              </a:r>
              <a:endParaRPr lang="es-CO" kern="1200" dirty="0">
                <a:solidFill>
                  <a:schemeClr val="bg1"/>
                </a:solidFill>
              </a:endParaRPr>
            </a:p>
            <a:p>
              <a:pPr marL="228600" lvl="1" indent="-228600" algn="l" defTabSz="977900">
                <a:lnSpc>
                  <a:spcPct val="90000"/>
                </a:lnSpc>
                <a:spcBef>
                  <a:spcPct val="0"/>
                </a:spcBef>
                <a:spcAft>
                  <a:spcPct val="15000"/>
                </a:spcAft>
                <a:buChar char="••"/>
              </a:pPr>
              <a:r>
                <a:rPr lang="es-CO" kern="1200" dirty="0" smtClean="0">
                  <a:solidFill>
                    <a:schemeClr val="bg1"/>
                  </a:solidFill>
                </a:rPr>
                <a:t>Guía del Equipo</a:t>
              </a:r>
              <a:endParaRPr lang="es-CO" kern="1200" dirty="0">
                <a:solidFill>
                  <a:schemeClr val="bg1"/>
                </a:solidFill>
              </a:endParaRPr>
            </a:p>
            <a:p>
              <a:pPr marL="228600" lvl="1" indent="-228600" algn="l" defTabSz="977900">
                <a:lnSpc>
                  <a:spcPct val="90000"/>
                </a:lnSpc>
                <a:spcBef>
                  <a:spcPct val="0"/>
                </a:spcBef>
                <a:spcAft>
                  <a:spcPct val="15000"/>
                </a:spcAft>
                <a:buChar char="••"/>
              </a:pPr>
              <a:r>
                <a:rPr lang="es-CO" kern="1200" dirty="0" smtClean="0">
                  <a:solidFill>
                    <a:schemeClr val="bg1"/>
                  </a:solidFill>
                </a:rPr>
                <a:t>Equipo de Trabajo</a:t>
              </a:r>
              <a:endParaRPr lang="es-CO" kern="1200" dirty="0">
                <a:solidFill>
                  <a:schemeClr val="bg1"/>
                </a:solidFill>
              </a:endParaRPr>
            </a:p>
          </p:txBody>
        </p:sp>
        <p:sp>
          <p:nvSpPr>
            <p:cNvPr id="12" name="11 Forma libre"/>
            <p:cNvSpPr/>
            <p:nvPr/>
          </p:nvSpPr>
          <p:spPr>
            <a:xfrm>
              <a:off x="2495170" y="2388395"/>
              <a:ext cx="1599220" cy="1507721"/>
            </a:xfrm>
            <a:custGeom>
              <a:avLst/>
              <a:gdLst>
                <a:gd name="connsiteX0" fmla="*/ 0 w 1599220"/>
                <a:gd name="connsiteY0" fmla="*/ 251292 h 1507721"/>
                <a:gd name="connsiteX1" fmla="*/ 251292 w 1599220"/>
                <a:gd name="connsiteY1" fmla="*/ 0 h 1507721"/>
                <a:gd name="connsiteX2" fmla="*/ 1347928 w 1599220"/>
                <a:gd name="connsiteY2" fmla="*/ 0 h 1507721"/>
                <a:gd name="connsiteX3" fmla="*/ 1599220 w 1599220"/>
                <a:gd name="connsiteY3" fmla="*/ 251292 h 1507721"/>
                <a:gd name="connsiteX4" fmla="*/ 1599220 w 1599220"/>
                <a:gd name="connsiteY4" fmla="*/ 1256429 h 1507721"/>
                <a:gd name="connsiteX5" fmla="*/ 1347928 w 1599220"/>
                <a:gd name="connsiteY5" fmla="*/ 1507721 h 1507721"/>
                <a:gd name="connsiteX6" fmla="*/ 251292 w 1599220"/>
                <a:gd name="connsiteY6" fmla="*/ 1507721 h 1507721"/>
                <a:gd name="connsiteX7" fmla="*/ 0 w 1599220"/>
                <a:gd name="connsiteY7" fmla="*/ 1256429 h 1507721"/>
                <a:gd name="connsiteX8" fmla="*/ 0 w 1599220"/>
                <a:gd name="connsiteY8" fmla="*/ 251292 h 150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220" h="1507721">
                  <a:moveTo>
                    <a:pt x="0" y="251292"/>
                  </a:moveTo>
                  <a:cubicBezTo>
                    <a:pt x="0" y="112507"/>
                    <a:pt x="112507" y="0"/>
                    <a:pt x="251292" y="0"/>
                  </a:cubicBezTo>
                  <a:lnTo>
                    <a:pt x="1347928" y="0"/>
                  </a:lnTo>
                  <a:cubicBezTo>
                    <a:pt x="1486713" y="0"/>
                    <a:pt x="1599220" y="112507"/>
                    <a:pt x="1599220" y="251292"/>
                  </a:cubicBezTo>
                  <a:lnTo>
                    <a:pt x="1599220" y="1256429"/>
                  </a:lnTo>
                  <a:cubicBezTo>
                    <a:pt x="1599220" y="1395214"/>
                    <a:pt x="1486713" y="1507721"/>
                    <a:pt x="1347928" y="1507721"/>
                  </a:cubicBezTo>
                  <a:lnTo>
                    <a:pt x="251292" y="1507721"/>
                  </a:lnTo>
                  <a:cubicBezTo>
                    <a:pt x="112507" y="1507721"/>
                    <a:pt x="0" y="1395214"/>
                    <a:pt x="0" y="1256429"/>
                  </a:cubicBezTo>
                  <a:lnTo>
                    <a:pt x="0" y="251292"/>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041" tIns="119321" rIns="165041" bIns="119321" numCol="1" spcCol="1270" anchor="ctr" anchorCtr="0">
              <a:noAutofit/>
            </a:bodyPr>
            <a:lstStyle/>
            <a:p>
              <a:pPr lvl="0" algn="ctr" defTabSz="1066800">
                <a:lnSpc>
                  <a:spcPct val="90000"/>
                </a:lnSpc>
                <a:spcBef>
                  <a:spcPct val="0"/>
                </a:spcBef>
                <a:spcAft>
                  <a:spcPct val="35000"/>
                </a:spcAft>
              </a:pPr>
              <a:r>
                <a:rPr lang="es-CO" kern="1200" dirty="0" smtClean="0"/>
                <a:t>Roles Internos</a:t>
              </a:r>
              <a:endParaRPr lang="es-CO" kern="1200" dirty="0"/>
            </a:p>
          </p:txBody>
        </p:sp>
        <p:sp>
          <p:nvSpPr>
            <p:cNvPr id="13" name="12 Forma libre"/>
            <p:cNvSpPr/>
            <p:nvPr/>
          </p:nvSpPr>
          <p:spPr>
            <a:xfrm>
              <a:off x="4094388" y="4122274"/>
              <a:ext cx="3838974" cy="1206178"/>
            </a:xfrm>
            <a:custGeom>
              <a:avLst/>
              <a:gdLst>
                <a:gd name="connsiteX0" fmla="*/ 201034 w 1206177"/>
                <a:gd name="connsiteY0" fmla="*/ 0 h 2843058"/>
                <a:gd name="connsiteX1" fmla="*/ 1005143 w 1206177"/>
                <a:gd name="connsiteY1" fmla="*/ 0 h 2843058"/>
                <a:gd name="connsiteX2" fmla="*/ 1206177 w 1206177"/>
                <a:gd name="connsiteY2" fmla="*/ 201034 h 2843058"/>
                <a:gd name="connsiteX3" fmla="*/ 1206177 w 1206177"/>
                <a:gd name="connsiteY3" fmla="*/ 2843058 h 2843058"/>
                <a:gd name="connsiteX4" fmla="*/ 1206177 w 1206177"/>
                <a:gd name="connsiteY4" fmla="*/ 2843058 h 2843058"/>
                <a:gd name="connsiteX5" fmla="*/ 0 w 1206177"/>
                <a:gd name="connsiteY5" fmla="*/ 2843058 h 2843058"/>
                <a:gd name="connsiteX6" fmla="*/ 0 w 1206177"/>
                <a:gd name="connsiteY6" fmla="*/ 2843058 h 2843058"/>
                <a:gd name="connsiteX7" fmla="*/ 0 w 1206177"/>
                <a:gd name="connsiteY7" fmla="*/ 201034 h 2843058"/>
                <a:gd name="connsiteX8" fmla="*/ 201034 w 1206177"/>
                <a:gd name="connsiteY8" fmla="*/ 0 h 284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177" h="2843058">
                  <a:moveTo>
                    <a:pt x="1206177" y="473854"/>
                  </a:moveTo>
                  <a:lnTo>
                    <a:pt x="1206177" y="2369204"/>
                  </a:lnTo>
                  <a:cubicBezTo>
                    <a:pt x="1206177" y="2630905"/>
                    <a:pt x="1167991" y="2843057"/>
                    <a:pt x="1120887" y="2843057"/>
                  </a:cubicBezTo>
                  <a:lnTo>
                    <a:pt x="0" y="2843057"/>
                  </a:lnTo>
                  <a:lnTo>
                    <a:pt x="0" y="2843057"/>
                  </a:lnTo>
                  <a:lnTo>
                    <a:pt x="0" y="1"/>
                  </a:lnTo>
                  <a:lnTo>
                    <a:pt x="0" y="1"/>
                  </a:lnTo>
                  <a:lnTo>
                    <a:pt x="1120887" y="1"/>
                  </a:lnTo>
                  <a:cubicBezTo>
                    <a:pt x="1167991" y="1"/>
                    <a:pt x="1206177" y="212153"/>
                    <a:pt x="1206177" y="473854"/>
                  </a:cubicBezTo>
                  <a:close/>
                </a:path>
              </a:pathLst>
            </a:custGeom>
            <a:solidFill>
              <a:schemeClr val="accent1">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00792" rIns="142701" bIns="100791" numCol="1" spcCol="1270" anchor="ctr" anchorCtr="0">
              <a:noAutofit/>
            </a:bodyPr>
            <a:lstStyle/>
            <a:p>
              <a:pPr marL="228600" lvl="1" indent="-228600" algn="l" defTabSz="977900">
                <a:lnSpc>
                  <a:spcPct val="90000"/>
                </a:lnSpc>
                <a:spcBef>
                  <a:spcPct val="0"/>
                </a:spcBef>
                <a:spcAft>
                  <a:spcPct val="15000"/>
                </a:spcAft>
                <a:buChar char="••"/>
              </a:pPr>
              <a:r>
                <a:rPr lang="es-CO" sz="1600" kern="1200" dirty="0" smtClean="0">
                  <a:solidFill>
                    <a:schemeClr val="bg1"/>
                  </a:solidFill>
                </a:rPr>
                <a:t>Investigador/Observador</a:t>
              </a:r>
              <a:endParaRPr lang="es-CO" sz="1600" kern="1200" dirty="0">
                <a:solidFill>
                  <a:schemeClr val="bg1"/>
                </a:solidFill>
              </a:endParaRPr>
            </a:p>
          </p:txBody>
        </p:sp>
        <p:sp>
          <p:nvSpPr>
            <p:cNvPr id="14" name="13 Forma libre"/>
            <p:cNvSpPr/>
            <p:nvPr/>
          </p:nvSpPr>
          <p:spPr>
            <a:xfrm>
              <a:off x="2495170" y="3971503"/>
              <a:ext cx="1599220" cy="1507721"/>
            </a:xfrm>
            <a:custGeom>
              <a:avLst/>
              <a:gdLst>
                <a:gd name="connsiteX0" fmla="*/ 0 w 1599220"/>
                <a:gd name="connsiteY0" fmla="*/ 251292 h 1507721"/>
                <a:gd name="connsiteX1" fmla="*/ 251292 w 1599220"/>
                <a:gd name="connsiteY1" fmla="*/ 0 h 1507721"/>
                <a:gd name="connsiteX2" fmla="*/ 1347928 w 1599220"/>
                <a:gd name="connsiteY2" fmla="*/ 0 h 1507721"/>
                <a:gd name="connsiteX3" fmla="*/ 1599220 w 1599220"/>
                <a:gd name="connsiteY3" fmla="*/ 251292 h 1507721"/>
                <a:gd name="connsiteX4" fmla="*/ 1599220 w 1599220"/>
                <a:gd name="connsiteY4" fmla="*/ 1256429 h 1507721"/>
                <a:gd name="connsiteX5" fmla="*/ 1347928 w 1599220"/>
                <a:gd name="connsiteY5" fmla="*/ 1507721 h 1507721"/>
                <a:gd name="connsiteX6" fmla="*/ 251292 w 1599220"/>
                <a:gd name="connsiteY6" fmla="*/ 1507721 h 1507721"/>
                <a:gd name="connsiteX7" fmla="*/ 0 w 1599220"/>
                <a:gd name="connsiteY7" fmla="*/ 1256429 h 1507721"/>
                <a:gd name="connsiteX8" fmla="*/ 0 w 1599220"/>
                <a:gd name="connsiteY8" fmla="*/ 251292 h 150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220" h="1507721">
                  <a:moveTo>
                    <a:pt x="0" y="251292"/>
                  </a:moveTo>
                  <a:cubicBezTo>
                    <a:pt x="0" y="112507"/>
                    <a:pt x="112507" y="0"/>
                    <a:pt x="251292" y="0"/>
                  </a:cubicBezTo>
                  <a:lnTo>
                    <a:pt x="1347928" y="0"/>
                  </a:lnTo>
                  <a:cubicBezTo>
                    <a:pt x="1486713" y="0"/>
                    <a:pt x="1599220" y="112507"/>
                    <a:pt x="1599220" y="251292"/>
                  </a:cubicBezTo>
                  <a:lnTo>
                    <a:pt x="1599220" y="1256429"/>
                  </a:lnTo>
                  <a:cubicBezTo>
                    <a:pt x="1599220" y="1395214"/>
                    <a:pt x="1486713" y="1507721"/>
                    <a:pt x="1347928" y="1507721"/>
                  </a:cubicBezTo>
                  <a:lnTo>
                    <a:pt x="251292" y="1507721"/>
                  </a:lnTo>
                  <a:cubicBezTo>
                    <a:pt x="112507" y="1507721"/>
                    <a:pt x="0" y="1395214"/>
                    <a:pt x="0" y="1256429"/>
                  </a:cubicBezTo>
                  <a:lnTo>
                    <a:pt x="0" y="251292"/>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041" tIns="119321" rIns="165041" bIns="119321" numCol="1" spcCol="1270" anchor="ctr" anchorCtr="0">
              <a:noAutofit/>
            </a:bodyPr>
            <a:lstStyle/>
            <a:p>
              <a:pPr lvl="0" algn="ctr" defTabSz="1066800">
                <a:lnSpc>
                  <a:spcPct val="90000"/>
                </a:lnSpc>
                <a:spcBef>
                  <a:spcPct val="0"/>
                </a:spcBef>
                <a:spcAft>
                  <a:spcPct val="35000"/>
                </a:spcAft>
              </a:pPr>
              <a:r>
                <a:rPr lang="es-CO" kern="1200" dirty="0" smtClean="0"/>
                <a:t>Roles Externos</a:t>
              </a:r>
              <a:endParaRPr lang="es-CO" kern="1200" dirty="0"/>
            </a:p>
          </p:txBody>
        </p:sp>
      </p:grpSp>
      <p:pic>
        <p:nvPicPr>
          <p:cNvPr id="1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6979" r="13610"/>
          <a:stretch/>
        </p:blipFill>
        <p:spPr bwMode="auto">
          <a:xfrm>
            <a:off x="4716016" y="1312557"/>
            <a:ext cx="4176464" cy="284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l="25401" t="57536" r="29637" b="16191"/>
          <a:stretch>
            <a:fillRect/>
          </a:stretch>
        </p:blipFill>
        <p:spPr bwMode="auto">
          <a:xfrm>
            <a:off x="1331640" y="4184218"/>
            <a:ext cx="5657825" cy="181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4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06" y="1472453"/>
            <a:ext cx="8162925" cy="4800600"/>
          </a:xfrm>
          <a:prstGeom prst="rect">
            <a:avLst/>
          </a:prstGeom>
        </p:spPr>
      </p:pic>
      <p:sp>
        <p:nvSpPr>
          <p:cNvPr id="9"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625006" y="826294"/>
            <a:ext cx="3946994" cy="369332"/>
          </a:xfrm>
          <a:prstGeom prst="rect">
            <a:avLst/>
          </a:prstGeom>
          <a:noFill/>
        </p:spPr>
        <p:txBody>
          <a:bodyPr wrap="square" rtlCol="0">
            <a:spAutoFit/>
          </a:bodyPr>
          <a:lstStyle/>
          <a:p>
            <a:r>
              <a:rPr lang="es-CO" dirty="0" smtClean="0"/>
              <a:t>Plantilla Descripción de Conceptos</a:t>
            </a:r>
            <a:endParaRPr lang="es-CO" dirty="0"/>
          </a:p>
        </p:txBody>
      </p:sp>
    </p:spTree>
    <p:extLst>
      <p:ext uri="{BB962C8B-B14F-4D97-AF65-F5344CB8AC3E}">
        <p14:creationId xmlns:p14="http://schemas.microsoft.com/office/powerpoint/2010/main" val="14806673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7" name="6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844824"/>
            <a:ext cx="3846890" cy="2160240"/>
          </a:xfrm>
          <a:prstGeom prst="rect">
            <a:avLst/>
          </a:prstGeom>
        </p:spPr>
      </p:pic>
      <p:sp>
        <p:nvSpPr>
          <p:cNvPr id="4" name="3 Rectángulo"/>
          <p:cNvSpPr/>
          <p:nvPr/>
        </p:nvSpPr>
        <p:spPr>
          <a:xfrm>
            <a:off x="749174" y="4365104"/>
            <a:ext cx="7632848" cy="923330"/>
          </a:xfrm>
          <a:prstGeom prst="rect">
            <a:avLst/>
          </a:prstGeom>
        </p:spPr>
        <p:txBody>
          <a:bodyPr wrap="square">
            <a:spAutoFit/>
          </a:bodyPr>
          <a:lstStyle/>
          <a:p>
            <a:pPr marL="109728" indent="0" algn="ctr">
              <a:buNone/>
            </a:pPr>
            <a:r>
              <a:rPr lang="es-CO" i="1" dirty="0" smtClean="0"/>
              <a:t>«</a:t>
            </a:r>
            <a:r>
              <a:rPr lang="es-CO" i="1" dirty="0" err="1" smtClean="0"/>
              <a:t>Everybody</a:t>
            </a:r>
            <a:r>
              <a:rPr lang="es-CO" i="1" dirty="0" smtClean="0"/>
              <a:t> in </a:t>
            </a:r>
            <a:r>
              <a:rPr lang="es-CO" i="1" dirty="0" err="1" smtClean="0"/>
              <a:t>this</a:t>
            </a:r>
            <a:r>
              <a:rPr lang="es-CO" i="1" dirty="0" smtClean="0"/>
              <a:t> country </a:t>
            </a:r>
            <a:r>
              <a:rPr lang="es-CO" i="1" dirty="0" err="1" smtClean="0"/>
              <a:t>should</a:t>
            </a:r>
            <a:r>
              <a:rPr lang="es-CO" i="1" dirty="0" smtClean="0"/>
              <a:t> </a:t>
            </a:r>
            <a:r>
              <a:rPr lang="es-CO" i="1" dirty="0" err="1" smtClean="0"/>
              <a:t>learn</a:t>
            </a:r>
            <a:r>
              <a:rPr lang="es-CO" i="1" dirty="0" smtClean="0"/>
              <a:t> </a:t>
            </a:r>
            <a:r>
              <a:rPr lang="es-CO" i="1" dirty="0" err="1" smtClean="0"/>
              <a:t>have</a:t>
            </a:r>
            <a:r>
              <a:rPr lang="es-CO" i="1" dirty="0" smtClean="0"/>
              <a:t> </a:t>
            </a:r>
            <a:r>
              <a:rPr lang="es-CO" i="1" dirty="0" err="1" smtClean="0"/>
              <a:t>to</a:t>
            </a:r>
            <a:r>
              <a:rPr lang="es-CO" i="1" dirty="0" smtClean="0"/>
              <a:t> </a:t>
            </a:r>
            <a:r>
              <a:rPr lang="es-CO" i="1" dirty="0" err="1" smtClean="0"/>
              <a:t>program</a:t>
            </a:r>
            <a:r>
              <a:rPr lang="es-CO" i="1" dirty="0" smtClean="0"/>
              <a:t> a </a:t>
            </a:r>
            <a:r>
              <a:rPr lang="es-CO" i="1" dirty="0" err="1" smtClean="0"/>
              <a:t>computer</a:t>
            </a:r>
            <a:r>
              <a:rPr lang="es-CO" i="1" dirty="0" smtClean="0"/>
              <a:t> … </a:t>
            </a:r>
            <a:r>
              <a:rPr lang="es-CO" i="1" dirty="0" err="1" smtClean="0"/>
              <a:t>because</a:t>
            </a:r>
            <a:r>
              <a:rPr lang="es-CO" i="1" dirty="0" smtClean="0"/>
              <a:t> </a:t>
            </a:r>
            <a:r>
              <a:rPr lang="es-CO" i="1" dirty="0" err="1" smtClean="0"/>
              <a:t>it</a:t>
            </a:r>
            <a:r>
              <a:rPr lang="es-CO" i="1" dirty="0" smtClean="0"/>
              <a:t> </a:t>
            </a:r>
            <a:r>
              <a:rPr lang="es-CO" i="1" dirty="0" err="1" smtClean="0"/>
              <a:t>teaches</a:t>
            </a:r>
            <a:r>
              <a:rPr lang="es-CO" i="1" dirty="0" smtClean="0"/>
              <a:t> </a:t>
            </a:r>
            <a:r>
              <a:rPr lang="es-CO" i="1" dirty="0" err="1" smtClean="0"/>
              <a:t>you</a:t>
            </a:r>
            <a:r>
              <a:rPr lang="es-CO" i="1" dirty="0" smtClean="0"/>
              <a:t> </a:t>
            </a:r>
            <a:r>
              <a:rPr lang="es-CO" i="1" dirty="0" err="1" smtClean="0"/>
              <a:t>have</a:t>
            </a:r>
            <a:r>
              <a:rPr lang="es-CO" i="1" dirty="0" smtClean="0"/>
              <a:t> </a:t>
            </a:r>
            <a:r>
              <a:rPr lang="es-CO" i="1" dirty="0" err="1" smtClean="0"/>
              <a:t>to</a:t>
            </a:r>
            <a:r>
              <a:rPr lang="es-CO" i="1" dirty="0" smtClean="0"/>
              <a:t> </a:t>
            </a:r>
            <a:r>
              <a:rPr lang="es-CO" i="1" dirty="0" err="1" smtClean="0"/>
              <a:t>think</a:t>
            </a:r>
            <a:r>
              <a:rPr lang="es-CO" i="1" dirty="0" smtClean="0"/>
              <a:t>”.</a:t>
            </a:r>
          </a:p>
          <a:p>
            <a:pPr marL="109728" indent="0" algn="ctr">
              <a:buNone/>
            </a:pPr>
            <a:r>
              <a:rPr lang="es-CO" i="1" dirty="0" smtClean="0"/>
              <a:t>(Steve Jobs)</a:t>
            </a:r>
            <a:endParaRPr lang="es-CO" i="1" dirty="0"/>
          </a:p>
        </p:txBody>
      </p:sp>
      <p:pic>
        <p:nvPicPr>
          <p:cNvPr id="8" name="1 Imagen"/>
          <p:cNvPicPr>
            <a:picLocks noChangeAspect="1"/>
          </p:cNvPicPr>
          <p:nvPr/>
        </p:nvPicPr>
        <p:blipFill>
          <a:blip r:embed="rId4"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457200"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CO" dirty="0" smtClean="0"/>
              <a:t>1. Introducción</a:t>
            </a:r>
            <a:endParaRPr lang="es-CO" dirty="0"/>
          </a:p>
        </p:txBody>
      </p:sp>
      <p:sp>
        <p:nvSpPr>
          <p:cNvPr id="11" name="1 Título"/>
          <p:cNvSpPr txBox="1">
            <a:spLocks/>
          </p:cNvSpPr>
          <p:nvPr/>
        </p:nvSpPr>
        <p:spPr>
          <a:xfrm>
            <a:off x="457200" y="2276872"/>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CO" dirty="0" smtClean="0"/>
              <a:t>INTRODUCCIÓN</a:t>
            </a:r>
            <a:endParaRPr lang="es-CO" dirty="0"/>
          </a:p>
        </p:txBody>
      </p:sp>
    </p:spTree>
    <p:extLst>
      <p:ext uri="{BB962C8B-B14F-4D97-AF65-F5344CB8AC3E}">
        <p14:creationId xmlns:p14="http://schemas.microsoft.com/office/powerpoint/2010/main" val="398172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Marcador de fecha"/>
          <p:cNvSpPr>
            <a:spLocks noGrp="1"/>
          </p:cNvSpPr>
          <p:nvPr>
            <p:ph type="dt" sz="quarter" idx="10"/>
          </p:nvPr>
        </p:nvSpPr>
        <p:spPr>
          <a:xfrm>
            <a:off x="457200"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7937C7-578D-45C7-8AB7-921801819C07}" type="datetime4">
              <a:rPr lang="es-CO" b="1" smtClean="0">
                <a:solidFill>
                  <a:schemeClr val="bg1"/>
                </a:solidFill>
              </a:rPr>
              <a:pPr eaLnBrk="1" hangingPunct="1"/>
              <a:t>21 de febrero de 2014</a:t>
            </a:fld>
            <a:endParaRPr lang="es-ES" b="1" smtClean="0">
              <a:solidFill>
                <a:schemeClr val="bg1"/>
              </a:solidFill>
            </a:endParaRPr>
          </a:p>
        </p:txBody>
      </p:sp>
      <p:sp>
        <p:nvSpPr>
          <p:cNvPr id="61443"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61446" name="9 CuadroTexto"/>
          <p:cNvSpPr txBox="1">
            <a:spLocks noChangeArrowheads="1"/>
          </p:cNvSpPr>
          <p:nvPr/>
        </p:nvSpPr>
        <p:spPr bwMode="auto">
          <a:xfrm>
            <a:off x="5956300" y="595313"/>
            <a:ext cx="307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CO" sz="2400" b="1" dirty="0" smtClean="0">
                <a:solidFill>
                  <a:schemeClr val="bg1"/>
                </a:solidFill>
              </a:rPr>
              <a:t>Prácticas</a:t>
            </a:r>
            <a:endParaRPr lang="es-CO" sz="2400" b="1" dirty="0">
              <a:solidFill>
                <a:schemeClr val="bg1"/>
              </a:solidFill>
            </a:endParaRPr>
          </a:p>
        </p:txBody>
      </p:sp>
      <p:pic>
        <p:nvPicPr>
          <p:cNvPr id="61447"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460310"/>
            <a:ext cx="4121197" cy="485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117" y="1460310"/>
            <a:ext cx="4348162" cy="485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5 Marcador de número de diapositiva"/>
          <p:cNvSpPr>
            <a:spLocks noGrp="1"/>
          </p:cNvSpPr>
          <p:nvPr>
            <p:ph type="sldNum" sz="quarter" idx="12"/>
          </p:nvPr>
        </p:nvSpPr>
        <p:spPr>
          <a:xfrm>
            <a:off x="6391275"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1ADB39-C7E6-4F66-9B50-B1D6C20E56C0}" type="slidenum">
              <a:rPr lang="es-ES" b="1" smtClean="0">
                <a:solidFill>
                  <a:schemeClr val="bg1"/>
                </a:solidFill>
              </a:rPr>
              <a:pPr eaLnBrk="1" hangingPunct="1"/>
              <a:t>30</a:t>
            </a:fld>
            <a:r>
              <a:rPr lang="es-ES" b="1" dirty="0">
                <a:solidFill>
                  <a:schemeClr val="bg1"/>
                </a:solidFill>
              </a:rPr>
              <a:t>/85</a:t>
            </a:r>
            <a:endParaRPr lang="es-ES" b="1" dirty="0" smtClean="0">
              <a:solidFill>
                <a:schemeClr val="bg1"/>
              </a:solidFill>
            </a:endParaRPr>
          </a:p>
        </p:txBody>
      </p:sp>
      <p:sp>
        <p:nvSpPr>
          <p:cNvPr id="10"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1" name="1 Imagen"/>
          <p:cNvPicPr>
            <a:picLocks noChangeAspect="1"/>
          </p:cNvPicPr>
          <p:nvPr/>
        </p:nvPicPr>
        <p:blipFill>
          <a:blip r:embed="rId4"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625006" y="826294"/>
            <a:ext cx="3946994" cy="369332"/>
          </a:xfrm>
          <a:prstGeom prst="rect">
            <a:avLst/>
          </a:prstGeom>
          <a:noFill/>
        </p:spPr>
        <p:txBody>
          <a:bodyPr wrap="square" rtlCol="0">
            <a:spAutoFit/>
          </a:bodyPr>
          <a:lstStyle/>
          <a:p>
            <a:r>
              <a:rPr lang="es-CO" dirty="0" smtClean="0"/>
              <a:t>Plantilla Descripción de Prácticas</a:t>
            </a:r>
            <a:endParaRPr lang="es-CO" dirty="0"/>
          </a:p>
        </p:txBody>
      </p:sp>
    </p:spTree>
    <p:extLst>
      <p:ext uri="{BB962C8B-B14F-4D97-AF65-F5344CB8AC3E}">
        <p14:creationId xmlns:p14="http://schemas.microsoft.com/office/powerpoint/2010/main" val="31008372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CO" sz="1600" dirty="0"/>
          </a:p>
          <a:p>
            <a:pPr marL="0" indent="0">
              <a:buNone/>
            </a:pPr>
            <a:r>
              <a:rPr lang="es-CO" sz="1600" b="1" dirty="0"/>
              <a:t> </a:t>
            </a:r>
            <a:endParaRPr lang="es-CO" sz="1600" dirty="0"/>
          </a:p>
          <a:p>
            <a:pPr marL="0" indent="0">
              <a:buNone/>
            </a:pPr>
            <a:endParaRPr lang="es-CO" dirty="0"/>
          </a:p>
        </p:txBody>
      </p:sp>
      <p:sp>
        <p:nvSpPr>
          <p:cNvPr id="12" name="3 Marcador de fecha"/>
          <p:cNvSpPr>
            <a:spLocks noGrp="1"/>
          </p:cNvSpPr>
          <p:nvPr>
            <p:ph type="dt" sz="quarter" idx="10"/>
          </p:nvPr>
        </p:nvSpPr>
        <p:spPr>
          <a:xfrm>
            <a:off x="457200"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9326FE-9299-491E-97B9-3163BD43DBFE}" type="datetime4">
              <a:rPr lang="es-CO" b="1" smtClean="0">
                <a:solidFill>
                  <a:schemeClr val="bg1"/>
                </a:solidFill>
              </a:rPr>
              <a:pPr eaLnBrk="1" hangingPunct="1"/>
              <a:t>21 de febrero de 2014</a:t>
            </a:fld>
            <a:endParaRPr lang="es-ES" b="1" dirty="0" smtClean="0">
              <a:solidFill>
                <a:schemeClr val="bg1"/>
              </a:solidFill>
            </a:endParaRPr>
          </a:p>
        </p:txBody>
      </p:sp>
      <p:sp>
        <p:nvSpPr>
          <p:cNvPr id="13"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14" name="5 Marcador de número de diapositiva"/>
          <p:cNvSpPr>
            <a:spLocks noGrp="1"/>
          </p:cNvSpPr>
          <p:nvPr>
            <p:ph type="sldNum" sz="quarter" idx="12"/>
          </p:nvPr>
        </p:nvSpPr>
        <p:spPr>
          <a:xfrm>
            <a:off x="6391275"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01F0F0-AD0C-4CF4-8F03-AA0CCD3B4C74}" type="slidenum">
              <a:rPr lang="es-ES" b="1" smtClean="0">
                <a:solidFill>
                  <a:schemeClr val="bg1"/>
                </a:solidFill>
              </a:rPr>
              <a:pPr eaLnBrk="1" hangingPunct="1"/>
              <a:t>31</a:t>
            </a:fld>
            <a:r>
              <a:rPr lang="es-ES" b="1" dirty="0">
                <a:solidFill>
                  <a:schemeClr val="bg1"/>
                </a:solidFill>
              </a:rPr>
              <a:t>/85</a:t>
            </a:r>
            <a:endParaRPr lang="es-ES" b="1" dirty="0" smtClean="0">
              <a:solidFill>
                <a:schemeClr val="bg1"/>
              </a:solidFill>
            </a:endParaRPr>
          </a:p>
        </p:txBody>
      </p:sp>
      <p:sp>
        <p:nvSpPr>
          <p:cNvPr id="6" name="5 Forma libre"/>
          <p:cNvSpPr/>
          <p:nvPr/>
        </p:nvSpPr>
        <p:spPr>
          <a:xfrm>
            <a:off x="2981458" y="3160222"/>
            <a:ext cx="3171388" cy="1589910"/>
          </a:xfrm>
          <a:custGeom>
            <a:avLst/>
            <a:gdLst>
              <a:gd name="connsiteX0" fmla="*/ 0 w 3171388"/>
              <a:gd name="connsiteY0" fmla="*/ 794955 h 1589910"/>
              <a:gd name="connsiteX1" fmla="*/ 1585694 w 3171388"/>
              <a:gd name="connsiteY1" fmla="*/ 0 h 1589910"/>
              <a:gd name="connsiteX2" fmla="*/ 3171388 w 3171388"/>
              <a:gd name="connsiteY2" fmla="*/ 794955 h 1589910"/>
              <a:gd name="connsiteX3" fmla="*/ 1585694 w 3171388"/>
              <a:gd name="connsiteY3" fmla="*/ 1589910 h 1589910"/>
              <a:gd name="connsiteX4" fmla="*/ 0 w 3171388"/>
              <a:gd name="connsiteY4" fmla="*/ 794955 h 158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88" h="1589910">
                <a:moveTo>
                  <a:pt x="0" y="794955"/>
                </a:moveTo>
                <a:cubicBezTo>
                  <a:pt x="0" y="355913"/>
                  <a:pt x="709939" y="0"/>
                  <a:pt x="1585694" y="0"/>
                </a:cubicBezTo>
                <a:cubicBezTo>
                  <a:pt x="2461449" y="0"/>
                  <a:pt x="3171388" y="355913"/>
                  <a:pt x="3171388" y="794955"/>
                </a:cubicBezTo>
                <a:cubicBezTo>
                  <a:pt x="3171388" y="1233997"/>
                  <a:pt x="2461449" y="1589910"/>
                  <a:pt x="1585694" y="1589910"/>
                </a:cubicBezTo>
                <a:cubicBezTo>
                  <a:pt x="709939" y="1589910"/>
                  <a:pt x="0" y="1233997"/>
                  <a:pt x="0" y="794955"/>
                </a:cubicBezTo>
                <a:close/>
              </a:path>
            </a:pathLst>
          </a:custGeom>
          <a:solidFill>
            <a:srgbClr val="0099CC"/>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484759" tIns="253157" rIns="484759" bIns="253157" numCol="1" spcCol="1270" anchor="ctr" anchorCtr="0">
            <a:noAutofit/>
          </a:bodyPr>
          <a:lstStyle/>
          <a:p>
            <a:pPr lvl="0" algn="ctr" defTabSz="711200">
              <a:lnSpc>
                <a:spcPct val="90000"/>
              </a:lnSpc>
              <a:spcBef>
                <a:spcPct val="0"/>
              </a:spcBef>
              <a:spcAft>
                <a:spcPct val="35000"/>
              </a:spcAft>
            </a:pPr>
            <a:r>
              <a:rPr lang="es-CO" sz="1600" kern="1200" dirty="0" smtClean="0"/>
              <a:t>Ambiente </a:t>
            </a:r>
          </a:p>
          <a:p>
            <a:pPr lvl="0" algn="ctr" defTabSz="711200">
              <a:lnSpc>
                <a:spcPct val="90000"/>
              </a:lnSpc>
              <a:spcBef>
                <a:spcPct val="0"/>
              </a:spcBef>
              <a:spcAft>
                <a:spcPct val="35000"/>
              </a:spcAft>
            </a:pPr>
            <a:r>
              <a:rPr lang="es-CO" sz="1500" kern="1200" dirty="0" smtClean="0"/>
              <a:t>CHILDPROGRAMMING</a:t>
            </a:r>
            <a:endParaRPr lang="es-CO" sz="1500" kern="1200" dirty="0"/>
          </a:p>
        </p:txBody>
      </p:sp>
      <p:sp>
        <p:nvSpPr>
          <p:cNvPr id="7" name="6 Forma libre"/>
          <p:cNvSpPr/>
          <p:nvPr/>
        </p:nvSpPr>
        <p:spPr>
          <a:xfrm rot="16200000">
            <a:off x="4449719" y="2733042"/>
            <a:ext cx="234865" cy="424510"/>
          </a:xfrm>
          <a:custGeom>
            <a:avLst/>
            <a:gdLst>
              <a:gd name="connsiteX0" fmla="*/ 0 w 234865"/>
              <a:gd name="connsiteY0" fmla="*/ 84902 h 424510"/>
              <a:gd name="connsiteX1" fmla="*/ 117433 w 234865"/>
              <a:gd name="connsiteY1" fmla="*/ 84902 h 424510"/>
              <a:gd name="connsiteX2" fmla="*/ 117433 w 234865"/>
              <a:gd name="connsiteY2" fmla="*/ 0 h 424510"/>
              <a:gd name="connsiteX3" fmla="*/ 234865 w 234865"/>
              <a:gd name="connsiteY3" fmla="*/ 212255 h 424510"/>
              <a:gd name="connsiteX4" fmla="*/ 117433 w 234865"/>
              <a:gd name="connsiteY4" fmla="*/ 424510 h 424510"/>
              <a:gd name="connsiteX5" fmla="*/ 117433 w 234865"/>
              <a:gd name="connsiteY5" fmla="*/ 339608 h 424510"/>
              <a:gd name="connsiteX6" fmla="*/ 0 w 234865"/>
              <a:gd name="connsiteY6" fmla="*/ 339608 h 424510"/>
              <a:gd name="connsiteX7" fmla="*/ 0 w 234865"/>
              <a:gd name="connsiteY7" fmla="*/ 84902 h 42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65" h="424510">
                <a:moveTo>
                  <a:pt x="0" y="84902"/>
                </a:moveTo>
                <a:lnTo>
                  <a:pt x="117433" y="84902"/>
                </a:lnTo>
                <a:lnTo>
                  <a:pt x="117433" y="0"/>
                </a:lnTo>
                <a:lnTo>
                  <a:pt x="234865" y="212255"/>
                </a:lnTo>
                <a:lnTo>
                  <a:pt x="117433" y="424510"/>
                </a:lnTo>
                <a:lnTo>
                  <a:pt x="117433" y="339608"/>
                </a:lnTo>
                <a:lnTo>
                  <a:pt x="0" y="339608"/>
                </a:lnTo>
                <a:lnTo>
                  <a:pt x="0" y="84902"/>
                </a:lnTo>
                <a:close/>
              </a:path>
            </a:pathLst>
          </a:custGeom>
          <a:solidFill>
            <a:schemeClr val="accent6">
              <a:lumMod val="60000"/>
              <a:lumOff val="40000"/>
            </a:schemeClr>
          </a:solidFill>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1" tIns="84903" rIns="70459" bIns="84901" numCol="1" spcCol="1270" anchor="ctr" anchorCtr="0">
            <a:noAutofit/>
          </a:bodyPr>
          <a:lstStyle/>
          <a:p>
            <a:pPr lvl="0" algn="ctr" defTabSz="844550">
              <a:lnSpc>
                <a:spcPct val="90000"/>
              </a:lnSpc>
              <a:spcBef>
                <a:spcPct val="0"/>
              </a:spcBef>
              <a:spcAft>
                <a:spcPct val="35000"/>
              </a:spcAft>
            </a:pPr>
            <a:endParaRPr lang="es-CO" sz="1900" kern="1200"/>
          </a:p>
        </p:txBody>
      </p:sp>
      <p:sp>
        <p:nvSpPr>
          <p:cNvPr id="8" name="7 Forma libre"/>
          <p:cNvSpPr/>
          <p:nvPr/>
        </p:nvSpPr>
        <p:spPr>
          <a:xfrm>
            <a:off x="3583872" y="1696293"/>
            <a:ext cx="1966559" cy="1020786"/>
          </a:xfrm>
          <a:custGeom>
            <a:avLst/>
            <a:gdLst>
              <a:gd name="connsiteX0" fmla="*/ 0 w 1966559"/>
              <a:gd name="connsiteY0" fmla="*/ 510393 h 1020786"/>
              <a:gd name="connsiteX1" fmla="*/ 983280 w 1966559"/>
              <a:gd name="connsiteY1" fmla="*/ 0 h 1020786"/>
              <a:gd name="connsiteX2" fmla="*/ 1966560 w 1966559"/>
              <a:gd name="connsiteY2" fmla="*/ 510393 h 1020786"/>
              <a:gd name="connsiteX3" fmla="*/ 983280 w 1966559"/>
              <a:gd name="connsiteY3" fmla="*/ 1020786 h 1020786"/>
              <a:gd name="connsiteX4" fmla="*/ 0 w 1966559"/>
              <a:gd name="connsiteY4" fmla="*/ 510393 h 1020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559" h="1020786">
                <a:moveTo>
                  <a:pt x="0" y="510393"/>
                </a:moveTo>
                <a:cubicBezTo>
                  <a:pt x="0" y="228511"/>
                  <a:pt x="440229" y="0"/>
                  <a:pt x="983280" y="0"/>
                </a:cubicBezTo>
                <a:cubicBezTo>
                  <a:pt x="1526331" y="0"/>
                  <a:pt x="1966560" y="228511"/>
                  <a:pt x="1966560" y="510393"/>
                </a:cubicBezTo>
                <a:cubicBezTo>
                  <a:pt x="1966560" y="792275"/>
                  <a:pt x="1526331" y="1020786"/>
                  <a:pt x="983280" y="1020786"/>
                </a:cubicBezTo>
                <a:cubicBezTo>
                  <a:pt x="440229" y="1020786"/>
                  <a:pt x="0" y="792275"/>
                  <a:pt x="0" y="510393"/>
                </a:cubicBezTo>
                <a:close/>
              </a:path>
            </a:pathLst>
          </a:custGeom>
          <a:solidFill>
            <a:schemeClr val="accent6">
              <a:lumMod val="60000"/>
              <a:lumOff val="40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313396" tIns="174891" rIns="313396" bIns="174891" numCol="1" spcCol="1270" anchor="ctr" anchorCtr="0">
            <a:noAutofit/>
          </a:bodyPr>
          <a:lstStyle/>
          <a:p>
            <a:pPr lvl="0" algn="ctr" defTabSz="889000">
              <a:lnSpc>
                <a:spcPct val="90000"/>
              </a:lnSpc>
              <a:spcBef>
                <a:spcPct val="0"/>
              </a:spcBef>
              <a:spcAft>
                <a:spcPct val="35000"/>
              </a:spcAft>
            </a:pPr>
            <a:r>
              <a:rPr lang="es-CO" sz="2000" kern="1200" dirty="0" smtClean="0"/>
              <a:t>Físico</a:t>
            </a:r>
            <a:endParaRPr lang="es-CO" sz="2000" kern="1200" dirty="0"/>
          </a:p>
        </p:txBody>
      </p:sp>
      <p:sp>
        <p:nvSpPr>
          <p:cNvPr id="9" name="8 Forma libre"/>
          <p:cNvSpPr/>
          <p:nvPr/>
        </p:nvSpPr>
        <p:spPr>
          <a:xfrm rot="21573959">
            <a:off x="6232244" y="3729582"/>
            <a:ext cx="191724" cy="424510"/>
          </a:xfrm>
          <a:custGeom>
            <a:avLst/>
            <a:gdLst>
              <a:gd name="connsiteX0" fmla="*/ 0 w 191724"/>
              <a:gd name="connsiteY0" fmla="*/ 84902 h 424510"/>
              <a:gd name="connsiteX1" fmla="*/ 95862 w 191724"/>
              <a:gd name="connsiteY1" fmla="*/ 84902 h 424510"/>
              <a:gd name="connsiteX2" fmla="*/ 95862 w 191724"/>
              <a:gd name="connsiteY2" fmla="*/ 0 h 424510"/>
              <a:gd name="connsiteX3" fmla="*/ 191724 w 191724"/>
              <a:gd name="connsiteY3" fmla="*/ 212255 h 424510"/>
              <a:gd name="connsiteX4" fmla="*/ 95862 w 191724"/>
              <a:gd name="connsiteY4" fmla="*/ 424510 h 424510"/>
              <a:gd name="connsiteX5" fmla="*/ 95862 w 191724"/>
              <a:gd name="connsiteY5" fmla="*/ 339608 h 424510"/>
              <a:gd name="connsiteX6" fmla="*/ 0 w 191724"/>
              <a:gd name="connsiteY6" fmla="*/ 339608 h 424510"/>
              <a:gd name="connsiteX7" fmla="*/ 0 w 191724"/>
              <a:gd name="connsiteY7" fmla="*/ 84902 h 42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24" h="424510">
                <a:moveTo>
                  <a:pt x="0" y="84902"/>
                </a:moveTo>
                <a:lnTo>
                  <a:pt x="95862" y="84902"/>
                </a:lnTo>
                <a:lnTo>
                  <a:pt x="95862" y="0"/>
                </a:lnTo>
                <a:lnTo>
                  <a:pt x="191724" y="212255"/>
                </a:lnTo>
                <a:lnTo>
                  <a:pt x="95862" y="424510"/>
                </a:lnTo>
                <a:lnTo>
                  <a:pt x="95862" y="339608"/>
                </a:lnTo>
                <a:lnTo>
                  <a:pt x="0" y="339608"/>
                </a:lnTo>
                <a:lnTo>
                  <a:pt x="0" y="84902"/>
                </a:lnTo>
                <a:close/>
              </a:path>
            </a:pathLst>
          </a:custGeom>
          <a:solidFill>
            <a:srgbClr val="CCCC00"/>
          </a:solidFill>
        </p:spPr>
        <p:style>
          <a:lnRef idx="0">
            <a:schemeClr val="lt1">
              <a:hueOff val="0"/>
              <a:satOff val="0"/>
              <a:lumOff val="0"/>
              <a:alphaOff val="0"/>
            </a:schemeClr>
          </a:lnRef>
          <a:fillRef idx="1">
            <a:scrgbClr r="0" g="0" b="0"/>
          </a:fillRef>
          <a:effectRef idx="1">
            <a:schemeClr val="accent5">
              <a:hueOff val="1085675"/>
              <a:satOff val="3732"/>
              <a:lumOff val="-17909"/>
              <a:alphaOff val="0"/>
            </a:schemeClr>
          </a:effectRef>
          <a:fontRef idx="minor">
            <a:schemeClr val="lt1"/>
          </a:fontRef>
        </p:style>
        <p:txBody>
          <a:bodyPr spcFirstLastPara="0" vert="horz" wrap="square" lIns="0" tIns="84902" rIns="57516" bIns="84901" numCol="1" spcCol="1270" anchor="ctr" anchorCtr="0">
            <a:noAutofit/>
          </a:bodyPr>
          <a:lstStyle/>
          <a:p>
            <a:pPr lvl="0" algn="ctr" defTabSz="844550">
              <a:lnSpc>
                <a:spcPct val="90000"/>
              </a:lnSpc>
              <a:spcBef>
                <a:spcPct val="0"/>
              </a:spcBef>
              <a:spcAft>
                <a:spcPct val="35000"/>
              </a:spcAft>
            </a:pPr>
            <a:endParaRPr lang="es-CO" sz="1900" kern="1200"/>
          </a:p>
        </p:txBody>
      </p:sp>
      <p:sp>
        <p:nvSpPr>
          <p:cNvPr id="10" name="9 Forma libre"/>
          <p:cNvSpPr/>
          <p:nvPr/>
        </p:nvSpPr>
        <p:spPr>
          <a:xfrm>
            <a:off x="6514276" y="3405015"/>
            <a:ext cx="2119083" cy="1054772"/>
          </a:xfrm>
          <a:custGeom>
            <a:avLst/>
            <a:gdLst>
              <a:gd name="connsiteX0" fmla="*/ 0 w 2119083"/>
              <a:gd name="connsiteY0" fmla="*/ 527386 h 1054772"/>
              <a:gd name="connsiteX1" fmla="*/ 1059542 w 2119083"/>
              <a:gd name="connsiteY1" fmla="*/ 0 h 1054772"/>
              <a:gd name="connsiteX2" fmla="*/ 2119084 w 2119083"/>
              <a:gd name="connsiteY2" fmla="*/ 527386 h 1054772"/>
              <a:gd name="connsiteX3" fmla="*/ 1059542 w 2119083"/>
              <a:gd name="connsiteY3" fmla="*/ 1054772 h 1054772"/>
              <a:gd name="connsiteX4" fmla="*/ 0 w 2119083"/>
              <a:gd name="connsiteY4" fmla="*/ 527386 h 105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3" h="1054772">
                <a:moveTo>
                  <a:pt x="0" y="527386"/>
                </a:moveTo>
                <a:cubicBezTo>
                  <a:pt x="0" y="236119"/>
                  <a:pt x="474373" y="0"/>
                  <a:pt x="1059542" y="0"/>
                </a:cubicBezTo>
                <a:cubicBezTo>
                  <a:pt x="1644711" y="0"/>
                  <a:pt x="2119084" y="236119"/>
                  <a:pt x="2119084" y="527386"/>
                </a:cubicBezTo>
                <a:cubicBezTo>
                  <a:pt x="2119084" y="818653"/>
                  <a:pt x="1644711" y="1054772"/>
                  <a:pt x="1059542" y="1054772"/>
                </a:cubicBezTo>
                <a:cubicBezTo>
                  <a:pt x="474373" y="1054772"/>
                  <a:pt x="0" y="818653"/>
                  <a:pt x="0" y="527386"/>
                </a:cubicBezTo>
                <a:close/>
              </a:path>
            </a:pathLst>
          </a:custGeom>
          <a:solidFill>
            <a:srgbClr val="CCCC00"/>
          </a:solidFill>
        </p:spPr>
        <p:style>
          <a:lnRef idx="3">
            <a:schemeClr val="lt1">
              <a:hueOff val="0"/>
              <a:satOff val="0"/>
              <a:lumOff val="0"/>
              <a:alphaOff val="0"/>
            </a:schemeClr>
          </a:lnRef>
          <a:fillRef idx="1">
            <a:scrgbClr r="0" g="0" b="0"/>
          </a:fillRef>
          <a:effectRef idx="1">
            <a:schemeClr val="accent5">
              <a:hueOff val="1085675"/>
              <a:satOff val="3732"/>
              <a:lumOff val="-17909"/>
              <a:alphaOff val="0"/>
            </a:schemeClr>
          </a:effectRef>
          <a:fontRef idx="minor">
            <a:schemeClr val="lt1"/>
          </a:fontRef>
        </p:style>
        <p:txBody>
          <a:bodyPr spcFirstLastPara="0" vert="horz" wrap="square" lIns="335733" tIns="179868" rIns="335733" bIns="179868" numCol="1" spcCol="1270" anchor="ctr" anchorCtr="0">
            <a:noAutofit/>
          </a:bodyPr>
          <a:lstStyle/>
          <a:p>
            <a:pPr lvl="0" algn="ctr" defTabSz="889000">
              <a:lnSpc>
                <a:spcPct val="90000"/>
              </a:lnSpc>
              <a:spcBef>
                <a:spcPct val="0"/>
              </a:spcBef>
              <a:spcAft>
                <a:spcPct val="35000"/>
              </a:spcAft>
            </a:pPr>
            <a:r>
              <a:rPr lang="es-CO" sz="2000" kern="1200" dirty="0" smtClean="0"/>
              <a:t>Tecnológico</a:t>
            </a:r>
            <a:endParaRPr lang="es-CO" sz="2000" kern="1200" dirty="0"/>
          </a:p>
        </p:txBody>
      </p:sp>
      <p:sp>
        <p:nvSpPr>
          <p:cNvPr id="11" name="10 Forma libre"/>
          <p:cNvSpPr/>
          <p:nvPr/>
        </p:nvSpPr>
        <p:spPr>
          <a:xfrm rot="5306796">
            <a:off x="4499881" y="4708799"/>
            <a:ext cx="186929" cy="424510"/>
          </a:xfrm>
          <a:custGeom>
            <a:avLst/>
            <a:gdLst>
              <a:gd name="connsiteX0" fmla="*/ 0 w 186929"/>
              <a:gd name="connsiteY0" fmla="*/ 84902 h 424510"/>
              <a:gd name="connsiteX1" fmla="*/ 93465 w 186929"/>
              <a:gd name="connsiteY1" fmla="*/ 84902 h 424510"/>
              <a:gd name="connsiteX2" fmla="*/ 93465 w 186929"/>
              <a:gd name="connsiteY2" fmla="*/ 0 h 424510"/>
              <a:gd name="connsiteX3" fmla="*/ 186929 w 186929"/>
              <a:gd name="connsiteY3" fmla="*/ 212255 h 424510"/>
              <a:gd name="connsiteX4" fmla="*/ 93465 w 186929"/>
              <a:gd name="connsiteY4" fmla="*/ 424510 h 424510"/>
              <a:gd name="connsiteX5" fmla="*/ 93465 w 186929"/>
              <a:gd name="connsiteY5" fmla="*/ 339608 h 424510"/>
              <a:gd name="connsiteX6" fmla="*/ 0 w 186929"/>
              <a:gd name="connsiteY6" fmla="*/ 339608 h 424510"/>
              <a:gd name="connsiteX7" fmla="*/ 0 w 186929"/>
              <a:gd name="connsiteY7" fmla="*/ 84902 h 42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29" h="424510">
                <a:moveTo>
                  <a:pt x="0" y="84902"/>
                </a:moveTo>
                <a:lnTo>
                  <a:pt x="93465" y="84902"/>
                </a:lnTo>
                <a:lnTo>
                  <a:pt x="93465" y="0"/>
                </a:lnTo>
                <a:lnTo>
                  <a:pt x="186929" y="212255"/>
                </a:lnTo>
                <a:lnTo>
                  <a:pt x="93465" y="424510"/>
                </a:lnTo>
                <a:lnTo>
                  <a:pt x="93465" y="339608"/>
                </a:lnTo>
                <a:lnTo>
                  <a:pt x="0" y="339608"/>
                </a:lnTo>
                <a:lnTo>
                  <a:pt x="0" y="84902"/>
                </a:lnTo>
                <a:close/>
              </a:path>
            </a:pathLst>
          </a:custGeom>
          <a:solidFill>
            <a:srgbClr val="00CC00"/>
          </a:solidFill>
        </p:spPr>
        <p:style>
          <a:lnRef idx="0">
            <a:schemeClr val="lt1">
              <a:hueOff val="0"/>
              <a:satOff val="0"/>
              <a:lumOff val="0"/>
              <a:alphaOff val="0"/>
            </a:schemeClr>
          </a:lnRef>
          <a:fillRef idx="1">
            <a:scrgbClr r="0" g="0" b="0"/>
          </a:fillRef>
          <a:effectRef idx="1">
            <a:schemeClr val="accent5">
              <a:hueOff val="2171350"/>
              <a:satOff val="7464"/>
              <a:lumOff val="-35817"/>
              <a:alphaOff val="0"/>
            </a:schemeClr>
          </a:effectRef>
          <a:fontRef idx="minor">
            <a:schemeClr val="lt1"/>
          </a:fontRef>
        </p:style>
        <p:txBody>
          <a:bodyPr spcFirstLastPara="0" vert="horz" wrap="square" lIns="-1" tIns="84901" rIns="56079" bIns="84902" numCol="1" spcCol="1270" anchor="ctr" anchorCtr="0">
            <a:noAutofit/>
          </a:bodyPr>
          <a:lstStyle/>
          <a:p>
            <a:pPr lvl="0" algn="ctr" defTabSz="844550">
              <a:lnSpc>
                <a:spcPct val="90000"/>
              </a:lnSpc>
              <a:spcBef>
                <a:spcPct val="0"/>
              </a:spcBef>
              <a:spcAft>
                <a:spcPct val="35000"/>
              </a:spcAft>
            </a:pPr>
            <a:endParaRPr lang="es-CO" sz="1900" kern="1200"/>
          </a:p>
        </p:txBody>
      </p:sp>
      <p:sp>
        <p:nvSpPr>
          <p:cNvPr id="15" name="14 Forma libre"/>
          <p:cNvSpPr/>
          <p:nvPr/>
        </p:nvSpPr>
        <p:spPr>
          <a:xfrm>
            <a:off x="3707090" y="5102559"/>
            <a:ext cx="1811250" cy="1065509"/>
          </a:xfrm>
          <a:custGeom>
            <a:avLst/>
            <a:gdLst>
              <a:gd name="connsiteX0" fmla="*/ 0 w 1811250"/>
              <a:gd name="connsiteY0" fmla="*/ 532755 h 1065509"/>
              <a:gd name="connsiteX1" fmla="*/ 905625 w 1811250"/>
              <a:gd name="connsiteY1" fmla="*/ 0 h 1065509"/>
              <a:gd name="connsiteX2" fmla="*/ 1811250 w 1811250"/>
              <a:gd name="connsiteY2" fmla="*/ 532755 h 1065509"/>
              <a:gd name="connsiteX3" fmla="*/ 905625 w 1811250"/>
              <a:gd name="connsiteY3" fmla="*/ 1065510 h 1065509"/>
              <a:gd name="connsiteX4" fmla="*/ 0 w 1811250"/>
              <a:gd name="connsiteY4" fmla="*/ 532755 h 106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50" h="1065509">
                <a:moveTo>
                  <a:pt x="0" y="532755"/>
                </a:moveTo>
                <a:cubicBezTo>
                  <a:pt x="0" y="238523"/>
                  <a:pt x="405462" y="0"/>
                  <a:pt x="905625" y="0"/>
                </a:cubicBezTo>
                <a:cubicBezTo>
                  <a:pt x="1405788" y="0"/>
                  <a:pt x="1811250" y="238523"/>
                  <a:pt x="1811250" y="532755"/>
                </a:cubicBezTo>
                <a:cubicBezTo>
                  <a:pt x="1811250" y="826987"/>
                  <a:pt x="1405788" y="1065510"/>
                  <a:pt x="905625" y="1065510"/>
                </a:cubicBezTo>
                <a:cubicBezTo>
                  <a:pt x="405462" y="1065510"/>
                  <a:pt x="0" y="826987"/>
                  <a:pt x="0" y="532755"/>
                </a:cubicBezTo>
                <a:close/>
              </a:path>
            </a:pathLst>
          </a:custGeom>
          <a:solidFill>
            <a:srgbClr val="00CC00"/>
          </a:solidFill>
        </p:spPr>
        <p:style>
          <a:lnRef idx="3">
            <a:schemeClr val="lt1">
              <a:hueOff val="0"/>
              <a:satOff val="0"/>
              <a:lumOff val="0"/>
              <a:alphaOff val="0"/>
            </a:schemeClr>
          </a:lnRef>
          <a:fillRef idx="1">
            <a:scrgbClr r="0" g="0" b="0"/>
          </a:fillRef>
          <a:effectRef idx="1">
            <a:schemeClr val="accent5">
              <a:hueOff val="2171350"/>
              <a:satOff val="7464"/>
              <a:lumOff val="-35817"/>
              <a:alphaOff val="0"/>
            </a:schemeClr>
          </a:effectRef>
          <a:fontRef idx="minor">
            <a:schemeClr val="lt1"/>
          </a:fontRef>
        </p:style>
        <p:txBody>
          <a:bodyPr spcFirstLastPara="0" vert="horz" wrap="square" lIns="290651" tIns="181440" rIns="290651" bIns="181440" numCol="1" spcCol="1270" anchor="ctr" anchorCtr="0">
            <a:noAutofit/>
          </a:bodyPr>
          <a:lstStyle/>
          <a:p>
            <a:pPr lvl="0" algn="ctr" defTabSz="889000">
              <a:lnSpc>
                <a:spcPct val="90000"/>
              </a:lnSpc>
              <a:spcBef>
                <a:spcPct val="0"/>
              </a:spcBef>
              <a:spcAft>
                <a:spcPct val="35000"/>
              </a:spcAft>
            </a:pPr>
            <a:r>
              <a:rPr lang="es-CO" sz="2000" kern="1200" dirty="0" smtClean="0"/>
              <a:t>Ambiental</a:t>
            </a:r>
            <a:endParaRPr lang="es-CO" sz="2000" kern="1200" dirty="0"/>
          </a:p>
        </p:txBody>
      </p:sp>
      <p:sp>
        <p:nvSpPr>
          <p:cNvPr id="16" name="15 Forma libre"/>
          <p:cNvSpPr/>
          <p:nvPr/>
        </p:nvSpPr>
        <p:spPr>
          <a:xfrm rot="21515706">
            <a:off x="2669568" y="3786739"/>
            <a:ext cx="221783" cy="424511"/>
          </a:xfrm>
          <a:custGeom>
            <a:avLst/>
            <a:gdLst>
              <a:gd name="connsiteX0" fmla="*/ 0 w 221783"/>
              <a:gd name="connsiteY0" fmla="*/ 84902 h 424510"/>
              <a:gd name="connsiteX1" fmla="*/ 110892 w 221783"/>
              <a:gd name="connsiteY1" fmla="*/ 84902 h 424510"/>
              <a:gd name="connsiteX2" fmla="*/ 110892 w 221783"/>
              <a:gd name="connsiteY2" fmla="*/ 0 h 424510"/>
              <a:gd name="connsiteX3" fmla="*/ 221783 w 221783"/>
              <a:gd name="connsiteY3" fmla="*/ 212255 h 424510"/>
              <a:gd name="connsiteX4" fmla="*/ 110892 w 221783"/>
              <a:gd name="connsiteY4" fmla="*/ 424510 h 424510"/>
              <a:gd name="connsiteX5" fmla="*/ 110892 w 221783"/>
              <a:gd name="connsiteY5" fmla="*/ 339608 h 424510"/>
              <a:gd name="connsiteX6" fmla="*/ 0 w 221783"/>
              <a:gd name="connsiteY6" fmla="*/ 339608 h 424510"/>
              <a:gd name="connsiteX7" fmla="*/ 0 w 221783"/>
              <a:gd name="connsiteY7" fmla="*/ 84902 h 42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783" h="424510">
                <a:moveTo>
                  <a:pt x="221782" y="339608"/>
                </a:moveTo>
                <a:lnTo>
                  <a:pt x="110891" y="339608"/>
                </a:lnTo>
                <a:lnTo>
                  <a:pt x="110891" y="424510"/>
                </a:lnTo>
                <a:lnTo>
                  <a:pt x="1" y="212255"/>
                </a:lnTo>
                <a:lnTo>
                  <a:pt x="110891" y="0"/>
                </a:lnTo>
                <a:lnTo>
                  <a:pt x="110891" y="84902"/>
                </a:lnTo>
                <a:lnTo>
                  <a:pt x="221782" y="84902"/>
                </a:lnTo>
                <a:lnTo>
                  <a:pt x="221782" y="339608"/>
                </a:lnTo>
                <a:close/>
              </a:path>
            </a:pathLst>
          </a:custGeom>
          <a:solidFill>
            <a:srgbClr val="FF6600"/>
          </a:solidFill>
        </p:spPr>
        <p:style>
          <a:lnRef idx="0">
            <a:schemeClr val="lt1">
              <a:hueOff val="0"/>
              <a:satOff val="0"/>
              <a:lumOff val="0"/>
              <a:alphaOff val="0"/>
            </a:schemeClr>
          </a:lnRef>
          <a:fillRef idx="1">
            <a:scrgbClr r="0" g="0" b="0"/>
          </a:fillRef>
          <a:effectRef idx="1">
            <a:schemeClr val="accent5">
              <a:hueOff val="3257024"/>
              <a:satOff val="11196"/>
              <a:lumOff val="-53726"/>
              <a:alphaOff val="0"/>
            </a:schemeClr>
          </a:effectRef>
          <a:fontRef idx="minor">
            <a:schemeClr val="lt1"/>
          </a:fontRef>
        </p:style>
        <p:txBody>
          <a:bodyPr spcFirstLastPara="0" vert="horz" wrap="square" lIns="66534" tIns="84902" rIns="0" bIns="84902" numCol="1" spcCol="1270" anchor="ctr" anchorCtr="0">
            <a:noAutofit/>
          </a:bodyPr>
          <a:lstStyle/>
          <a:p>
            <a:pPr lvl="0" algn="ctr" defTabSz="844550">
              <a:lnSpc>
                <a:spcPct val="90000"/>
              </a:lnSpc>
              <a:spcBef>
                <a:spcPct val="0"/>
              </a:spcBef>
              <a:spcAft>
                <a:spcPct val="35000"/>
              </a:spcAft>
            </a:pPr>
            <a:endParaRPr lang="es-CO" sz="1900" kern="1200"/>
          </a:p>
        </p:txBody>
      </p:sp>
      <p:sp>
        <p:nvSpPr>
          <p:cNvPr id="17" name="16 Forma libre"/>
          <p:cNvSpPr/>
          <p:nvPr/>
        </p:nvSpPr>
        <p:spPr>
          <a:xfrm>
            <a:off x="679910" y="3477288"/>
            <a:ext cx="1885939" cy="1100194"/>
          </a:xfrm>
          <a:custGeom>
            <a:avLst/>
            <a:gdLst>
              <a:gd name="connsiteX0" fmla="*/ 0 w 1885939"/>
              <a:gd name="connsiteY0" fmla="*/ 550097 h 1100194"/>
              <a:gd name="connsiteX1" fmla="*/ 942970 w 1885939"/>
              <a:gd name="connsiteY1" fmla="*/ 0 h 1100194"/>
              <a:gd name="connsiteX2" fmla="*/ 1885940 w 1885939"/>
              <a:gd name="connsiteY2" fmla="*/ 550097 h 1100194"/>
              <a:gd name="connsiteX3" fmla="*/ 942970 w 1885939"/>
              <a:gd name="connsiteY3" fmla="*/ 1100194 h 1100194"/>
              <a:gd name="connsiteX4" fmla="*/ 0 w 1885939"/>
              <a:gd name="connsiteY4" fmla="*/ 550097 h 110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39" h="1100194">
                <a:moveTo>
                  <a:pt x="0" y="550097"/>
                </a:moveTo>
                <a:cubicBezTo>
                  <a:pt x="0" y="246287"/>
                  <a:pt x="422182" y="0"/>
                  <a:pt x="942970" y="0"/>
                </a:cubicBezTo>
                <a:cubicBezTo>
                  <a:pt x="1463758" y="0"/>
                  <a:pt x="1885940" y="246287"/>
                  <a:pt x="1885940" y="550097"/>
                </a:cubicBezTo>
                <a:cubicBezTo>
                  <a:pt x="1885940" y="853907"/>
                  <a:pt x="1463758" y="1100194"/>
                  <a:pt x="942970" y="1100194"/>
                </a:cubicBezTo>
                <a:cubicBezTo>
                  <a:pt x="422182" y="1100194"/>
                  <a:pt x="0" y="853907"/>
                  <a:pt x="0" y="550097"/>
                </a:cubicBezTo>
                <a:close/>
              </a:path>
            </a:pathLst>
          </a:custGeom>
          <a:solidFill>
            <a:srgbClr val="FF6600"/>
          </a:solidFill>
        </p:spPr>
        <p:style>
          <a:lnRef idx="3">
            <a:schemeClr val="lt1">
              <a:hueOff val="0"/>
              <a:satOff val="0"/>
              <a:lumOff val="0"/>
              <a:alphaOff val="0"/>
            </a:schemeClr>
          </a:lnRef>
          <a:fillRef idx="1">
            <a:scrgbClr r="0" g="0" b="0"/>
          </a:fillRef>
          <a:effectRef idx="1">
            <a:schemeClr val="accent5">
              <a:hueOff val="3257024"/>
              <a:satOff val="11196"/>
              <a:lumOff val="-53726"/>
              <a:alphaOff val="0"/>
            </a:schemeClr>
          </a:effectRef>
          <a:fontRef idx="minor">
            <a:schemeClr val="lt1"/>
          </a:fontRef>
        </p:style>
        <p:txBody>
          <a:bodyPr spcFirstLastPara="0" vert="horz" wrap="square" lIns="301589" tIns="186520" rIns="301589" bIns="186520" numCol="1" spcCol="1270" anchor="ctr" anchorCtr="0">
            <a:noAutofit/>
          </a:bodyPr>
          <a:lstStyle/>
          <a:p>
            <a:pPr lvl="0" algn="ctr" defTabSz="889000">
              <a:lnSpc>
                <a:spcPct val="90000"/>
              </a:lnSpc>
              <a:spcBef>
                <a:spcPct val="0"/>
              </a:spcBef>
              <a:spcAft>
                <a:spcPct val="35000"/>
              </a:spcAft>
            </a:pPr>
            <a:r>
              <a:rPr lang="es-CO" sz="2000" kern="1200" dirty="0" smtClean="0"/>
              <a:t>Humano</a:t>
            </a:r>
            <a:endParaRPr lang="es-CO" sz="2000" kern="1200" dirty="0"/>
          </a:p>
        </p:txBody>
      </p:sp>
      <p:sp>
        <p:nvSpPr>
          <p:cNvPr id="18" name="17 CuadroTexto"/>
          <p:cNvSpPr txBox="1"/>
          <p:nvPr/>
        </p:nvSpPr>
        <p:spPr>
          <a:xfrm>
            <a:off x="625006" y="826294"/>
            <a:ext cx="5527840" cy="369332"/>
          </a:xfrm>
          <a:prstGeom prst="rect">
            <a:avLst/>
          </a:prstGeom>
          <a:noFill/>
        </p:spPr>
        <p:txBody>
          <a:bodyPr wrap="square" rtlCol="0">
            <a:spAutoFit/>
          </a:bodyPr>
          <a:lstStyle/>
          <a:p>
            <a:r>
              <a:rPr lang="es-CO" dirty="0" smtClean="0"/>
              <a:t>Componentes del Ambiente ChildProgramming</a:t>
            </a:r>
            <a:endParaRPr lang="es-CO" dirty="0"/>
          </a:p>
        </p:txBody>
      </p:sp>
      <p:sp>
        <p:nvSpPr>
          <p:cNvPr id="19"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20"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298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3" y="504492"/>
            <a:ext cx="5688632" cy="5747624"/>
          </a:xfrm>
        </p:spPr>
      </p:pic>
      <p:sp>
        <p:nvSpPr>
          <p:cNvPr id="12" name="3 Marcador de fecha"/>
          <p:cNvSpPr>
            <a:spLocks noGrp="1"/>
          </p:cNvSpPr>
          <p:nvPr>
            <p:ph type="dt" sz="quarter" idx="10"/>
          </p:nvPr>
        </p:nvSpPr>
        <p:spPr>
          <a:xfrm>
            <a:off x="457200"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9326FE-9299-491E-97B9-3163BD43DBFE}" type="datetime4">
              <a:rPr lang="es-CO" b="1" smtClean="0">
                <a:solidFill>
                  <a:schemeClr val="bg1"/>
                </a:solidFill>
              </a:rPr>
              <a:pPr eaLnBrk="1" hangingPunct="1"/>
              <a:t>21 de febrero de 2014</a:t>
            </a:fld>
            <a:endParaRPr lang="es-ES" b="1" dirty="0" smtClean="0">
              <a:solidFill>
                <a:schemeClr val="bg1"/>
              </a:solidFill>
            </a:endParaRPr>
          </a:p>
        </p:txBody>
      </p:sp>
      <p:sp>
        <p:nvSpPr>
          <p:cNvPr id="13"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14" name="5 Marcador de número de diapositiva"/>
          <p:cNvSpPr>
            <a:spLocks noGrp="1"/>
          </p:cNvSpPr>
          <p:nvPr>
            <p:ph type="sldNum" sz="quarter" idx="12"/>
          </p:nvPr>
        </p:nvSpPr>
        <p:spPr>
          <a:xfrm>
            <a:off x="6391275"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01F0F0-AD0C-4CF4-8F03-AA0CCD3B4C74}" type="slidenum">
              <a:rPr lang="es-ES" b="1" smtClean="0">
                <a:solidFill>
                  <a:schemeClr val="bg1"/>
                </a:solidFill>
              </a:rPr>
              <a:pPr eaLnBrk="1" hangingPunct="1"/>
              <a:t>32</a:t>
            </a:fld>
            <a:r>
              <a:rPr lang="es-ES" b="1" dirty="0">
                <a:solidFill>
                  <a:schemeClr val="bg1"/>
                </a:solidFill>
              </a:rPr>
              <a:t>/85</a:t>
            </a:r>
            <a:endParaRPr lang="es-ES" b="1" dirty="0" smtClean="0">
              <a:solidFill>
                <a:schemeClr val="bg1"/>
              </a:solidFill>
            </a:endParaRPr>
          </a:p>
        </p:txBody>
      </p:sp>
      <p:sp>
        <p:nvSpPr>
          <p:cNvPr id="10" name="2 CuadroTexto"/>
          <p:cNvSpPr txBox="1">
            <a:spLocks noChangeArrowheads="1"/>
          </p:cNvSpPr>
          <p:nvPr/>
        </p:nvSpPr>
        <p:spPr bwMode="auto">
          <a:xfrm>
            <a:off x="189306" y="1484784"/>
            <a:ext cx="26545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b="1" dirty="0" smtClean="0"/>
              <a:t>PLANO</a:t>
            </a:r>
          </a:p>
          <a:p>
            <a:pPr algn="ctr" eaLnBrk="1" hangingPunct="1"/>
            <a:r>
              <a:rPr lang="es-CO" b="1" dirty="0" smtClean="0"/>
              <a:t>Ambiente de Aprendizaje y Desarrollo</a:t>
            </a:r>
          </a:p>
          <a:p>
            <a:pPr algn="ctr" eaLnBrk="1" hangingPunct="1"/>
            <a:r>
              <a:rPr lang="es-CO" b="1" dirty="0" smtClean="0"/>
              <a:t>ChildProgramming</a:t>
            </a:r>
            <a:endParaRPr lang="es-CO" b="1" dirty="0"/>
          </a:p>
        </p:txBody>
      </p:sp>
      <p:sp>
        <p:nvSpPr>
          <p:cNvPr id="11"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5"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8175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smtClean="0">
                <a:solidFill>
                  <a:schemeClr val="bg1"/>
                </a:solidFill>
              </a:rPr>
              <a:t>ChildProgramming</a:t>
            </a:r>
          </a:p>
        </p:txBody>
      </p:sp>
      <p:sp>
        <p:nvSpPr>
          <p:cNvPr id="12" name="2 CuadroTexto"/>
          <p:cNvSpPr txBox="1">
            <a:spLocks noChangeArrowheads="1"/>
          </p:cNvSpPr>
          <p:nvPr/>
        </p:nvSpPr>
        <p:spPr bwMode="auto">
          <a:xfrm>
            <a:off x="74613" y="5373216"/>
            <a:ext cx="3541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b="1" dirty="0" smtClean="0"/>
              <a:t>Sitio Web ChildProgramming</a:t>
            </a:r>
            <a:endParaRPr lang="es-CO" b="1"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50" y="908720"/>
            <a:ext cx="3890964" cy="4316538"/>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556" y="894758"/>
            <a:ext cx="3863570" cy="4334442"/>
          </a:xfrm>
          <a:prstGeom prst="rect">
            <a:avLst/>
          </a:prstGeom>
        </p:spPr>
      </p:pic>
      <p:sp>
        <p:nvSpPr>
          <p:cNvPr id="18" name="2 CuadroTexto"/>
          <p:cNvSpPr txBox="1">
            <a:spLocks noChangeArrowheads="1"/>
          </p:cNvSpPr>
          <p:nvPr/>
        </p:nvSpPr>
        <p:spPr bwMode="auto">
          <a:xfrm>
            <a:off x="3616512" y="5373216"/>
            <a:ext cx="5419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b="1" dirty="0" smtClean="0">
                <a:hlinkClick r:id="rId4"/>
              </a:rPr>
              <a:t>http://www.unicauca.edu.co/childprogramming</a:t>
            </a:r>
            <a:endParaRPr lang="es-CO" b="1" dirty="0"/>
          </a:p>
        </p:txBody>
      </p:sp>
      <p:sp>
        <p:nvSpPr>
          <p:cNvPr id="13"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4" name="1 Imagen"/>
          <p:cNvPicPr>
            <a:picLocks noChangeAspect="1"/>
          </p:cNvPicPr>
          <p:nvPr/>
        </p:nvPicPr>
        <p:blipFill>
          <a:blip r:embed="rId5"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3334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5. Evaluación del Modelo</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a:spLocks noGrp="1"/>
          </p:cNvSpPr>
          <p:nvPr>
            <p:ph idx="1"/>
          </p:nvPr>
        </p:nvSpPr>
        <p:spPr>
          <a:xfrm>
            <a:off x="460746" y="1412776"/>
            <a:ext cx="8229600" cy="4325112"/>
          </a:xfrm>
        </p:spPr>
        <p:txBody>
          <a:bodyPr/>
          <a:lstStyle/>
          <a:p>
            <a:r>
              <a:rPr lang="es-CO" dirty="0" smtClean="0"/>
              <a:t>Estudio de Caso 3</a:t>
            </a:r>
          </a:p>
          <a:p>
            <a:endParaRPr lang="es-CO" dirty="0" smtClean="0"/>
          </a:p>
          <a:p>
            <a:endParaRPr lang="es-CO" dirty="0" smtClean="0"/>
          </a:p>
          <a:p>
            <a:endParaRPr lang="es-CO" dirty="0"/>
          </a:p>
        </p:txBody>
      </p:sp>
      <p:pic>
        <p:nvPicPr>
          <p:cNvPr id="7" name="Picture 16" descr="C:\Users\Invitado\Desktop\Tercera Actividad_Final _ ChildProgramm\San_camilo_Lunes_29_10_2012\100_5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11" y="2060848"/>
            <a:ext cx="247904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Invitado\Desktop\Tercera Actividad_Final _ ChildProgramm\San Camilo_Viernes_3_Noviembre_2012\100_52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060848"/>
            <a:ext cx="25922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C:\Users\Invitado\Desktop\Tercera Actividad_Final _ ChildProgramm\San_camilo_Lunes_29_10_2012\100_50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060848"/>
            <a:ext cx="252028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399911" y="4005064"/>
            <a:ext cx="8167680" cy="1477328"/>
          </a:xfrm>
          <a:prstGeom prst="rect">
            <a:avLst/>
          </a:prstGeom>
        </p:spPr>
        <p:txBody>
          <a:bodyPr wrap="square">
            <a:spAutoFit/>
          </a:bodyPr>
          <a:lstStyle/>
          <a:p>
            <a:pPr lvl="0"/>
            <a:r>
              <a:rPr lang="es-CO" b="1" dirty="0"/>
              <a:t>Población: </a:t>
            </a:r>
            <a:r>
              <a:rPr lang="es-CO" dirty="0"/>
              <a:t>177 niños, 29 equipos de </a:t>
            </a:r>
            <a:r>
              <a:rPr lang="es-CO" dirty="0" smtClean="0"/>
              <a:t>trabajo, 2 grupos (experimentales y control.</a:t>
            </a:r>
            <a:endParaRPr lang="es-CO" dirty="0"/>
          </a:p>
          <a:p>
            <a:pPr lvl="0"/>
            <a:r>
              <a:rPr lang="es-CO" b="1" dirty="0"/>
              <a:t>Grados:</a:t>
            </a:r>
            <a:r>
              <a:rPr lang="es-CO" dirty="0"/>
              <a:t> Cuarto y Quinto de básica primaria</a:t>
            </a:r>
          </a:p>
          <a:p>
            <a:pPr algn="just"/>
            <a:r>
              <a:rPr lang="es-CO" b="1" dirty="0"/>
              <a:t>Objetivo</a:t>
            </a:r>
            <a:r>
              <a:rPr lang="es-CO" b="1" dirty="0" smtClean="0"/>
              <a:t>: </a:t>
            </a:r>
            <a:r>
              <a:rPr lang="es-CO" dirty="0" smtClean="0"/>
              <a:t>Determinar si el modelo propuesto ChildProgramming es una guía efectiva de trabajo para los niños.</a:t>
            </a:r>
            <a:endParaRPr lang="es-CO" dirty="0"/>
          </a:p>
        </p:txBody>
      </p:sp>
    </p:spTree>
    <p:extLst>
      <p:ext uri="{BB962C8B-B14F-4D97-AF65-F5344CB8AC3E}">
        <p14:creationId xmlns:p14="http://schemas.microsoft.com/office/powerpoint/2010/main" val="37314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4 Marcador de pie de página"/>
          <p:cNvSpPr>
            <a:spLocks noGrp="1"/>
          </p:cNvSpPr>
          <p:nvPr>
            <p:ph type="ftr" sz="quarter" idx="11"/>
          </p:nvPr>
        </p:nvSpPr>
        <p:spPr>
          <a:xfrm>
            <a:off x="3124200" y="640715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b="1" smtClean="0">
                <a:solidFill>
                  <a:schemeClr val="bg1"/>
                </a:solidFill>
              </a:rPr>
              <a:t>ChildProgramming</a:t>
            </a:r>
          </a:p>
        </p:txBody>
      </p:sp>
      <p:sp>
        <p:nvSpPr>
          <p:cNvPr id="26628" name="5 Marcador de número de diapositiva"/>
          <p:cNvSpPr>
            <a:spLocks noGrp="1"/>
          </p:cNvSpPr>
          <p:nvPr>
            <p:ph type="sldNum" sz="quarter" idx="12"/>
          </p:nvPr>
        </p:nvSpPr>
        <p:spPr>
          <a:xfrm>
            <a:off x="6391275" y="6407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F5CABA-6669-4DE9-85F6-CB862C431881}" type="slidenum">
              <a:rPr lang="es-ES" b="1" smtClean="0">
                <a:solidFill>
                  <a:schemeClr val="bg1"/>
                </a:solidFill>
              </a:rPr>
              <a:pPr eaLnBrk="1" hangingPunct="1"/>
              <a:t>35</a:t>
            </a:fld>
            <a:r>
              <a:rPr lang="es-ES" b="1" dirty="0">
                <a:solidFill>
                  <a:schemeClr val="bg1"/>
                </a:solidFill>
              </a:rPr>
              <a:t>/85</a:t>
            </a:r>
            <a:endParaRPr lang="es-ES" b="1" dirty="0" smtClean="0">
              <a:solidFill>
                <a:schemeClr val="bg1"/>
              </a:solidFill>
            </a:endParaRPr>
          </a:p>
        </p:txBody>
      </p:sp>
      <p:sp>
        <p:nvSpPr>
          <p:cNvPr id="26630" name="1 Marcador de contenido"/>
          <p:cNvSpPr>
            <a:spLocks noGrp="1"/>
          </p:cNvSpPr>
          <p:nvPr>
            <p:ph idx="1"/>
          </p:nvPr>
        </p:nvSpPr>
        <p:spPr>
          <a:xfrm>
            <a:off x="488950" y="1639888"/>
            <a:ext cx="8229600" cy="4525962"/>
          </a:xfrm>
        </p:spPr>
        <p:txBody>
          <a:bodyPr/>
          <a:lstStyle/>
          <a:p>
            <a:pPr marL="342900" indent="-342900"/>
            <a:r>
              <a:rPr lang="es-CO" sz="2400" b="1" dirty="0" smtClean="0"/>
              <a:t>Ejecución del estudio de caso</a:t>
            </a:r>
          </a:p>
          <a:p>
            <a:pPr marL="0" indent="0">
              <a:buFontTx/>
              <a:buNone/>
            </a:pPr>
            <a:endParaRPr lang="es-CO" sz="2400" b="1" dirty="0" smtClean="0"/>
          </a:p>
          <a:p>
            <a:pPr marL="0" indent="0">
              <a:buFontTx/>
              <a:buNone/>
            </a:pPr>
            <a:endParaRPr lang="es-CO" sz="1600" dirty="0" smtClean="0"/>
          </a:p>
          <a:p>
            <a:pPr marL="0" indent="0">
              <a:buFontTx/>
              <a:buNone/>
            </a:pPr>
            <a:endParaRPr lang="es-CO" sz="1600" i="1" dirty="0" smtClean="0"/>
          </a:p>
        </p:txBody>
      </p:sp>
      <p:pic>
        <p:nvPicPr>
          <p:cNvPr id="28681" name="Picture 9" descr="C:\Users\Invitado\Desktop\Tercera Actividad_Final _ ChildProgramm\San Camilo_Viernes_3_Noviembre_2012\100_5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463800"/>
            <a:ext cx="19891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descr="C:\Users\Invitado\Desktop\Tercera Actividad_Final _ ChildProgramm\San_camilo_actividad 3_martes_30_10_ 2012\5B\100_5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463800"/>
            <a:ext cx="19891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C:\Users\Invitado\Desktop\Tercera Actividad_Final _ ChildProgramm\San_camilo_actividad 3_martes_30_10_ 2012\5B\100_50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4305300"/>
            <a:ext cx="198913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C:\Users\Invitado\Desktop\Tercera Actividad_Final _ ChildProgramm\San_camilo_Lunes_29_10_2012\100_50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463800"/>
            <a:ext cx="1989137"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C:\Users\Invitado\Desktop\Tercera Actividad_Final _ ChildProgramm\San_camilo_Lunes_29_10_2012\100_50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525" y="4305300"/>
            <a:ext cx="198913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C:\Users\Invitado\Desktop\Tercera Actividad_Final _ ChildProgramm\San_camilo_Lunes_29_10_2012\100_505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6713" y="4305300"/>
            <a:ext cx="19875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6" descr="C:\Users\Invitado\Desktop\Tercera Actividad_Final _ ChildProgramm\San_camilo_Lunes_29_10_2012\100_50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088" y="2463800"/>
            <a:ext cx="1989137"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6 Imag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1213" y="4305300"/>
            <a:ext cx="19907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9" name="1 Imagen"/>
          <p:cNvPicPr>
            <a:picLocks noChangeAspect="1"/>
          </p:cNvPicPr>
          <p:nvPr/>
        </p:nvPicPr>
        <p:blipFill>
          <a:blip r:embed="rId10"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278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dissolve">
                                      <p:cBhvr>
                                        <p:cTn id="7" dur="5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dissolve">
                                      <p:cBhvr>
                                        <p:cTn id="12" dur="500"/>
                                        <p:tgtEl>
                                          <p:spTgt spid="286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60"/>
                                        </p:tgtEl>
                                        <p:attrNameLst>
                                          <p:attrName>style.visibility</p:attrName>
                                        </p:attrNameLst>
                                      </p:cBhvr>
                                      <p:to>
                                        <p:strVal val="visible"/>
                                      </p:to>
                                    </p:set>
                                    <p:animEffect transition="in" filter="dissolve">
                                      <p:cBhvr>
                                        <p:cTn id="17" dur="500"/>
                                        <p:tgtEl>
                                          <p:spTgt spid="317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8685"/>
                                        </p:tgtEl>
                                        <p:attrNameLst>
                                          <p:attrName>style.visibility</p:attrName>
                                        </p:attrNameLst>
                                      </p:cBhvr>
                                      <p:to>
                                        <p:strVal val="visible"/>
                                      </p:to>
                                    </p:set>
                                    <p:animEffect transition="in" filter="dissolve">
                                      <p:cBhvr>
                                        <p:cTn id="22" dur="500"/>
                                        <p:tgtEl>
                                          <p:spTgt spid="286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8683"/>
                                        </p:tgtEl>
                                        <p:attrNameLst>
                                          <p:attrName>style.visibility</p:attrName>
                                        </p:attrNameLst>
                                      </p:cBhvr>
                                      <p:to>
                                        <p:strVal val="visible"/>
                                      </p:to>
                                    </p:set>
                                    <p:animEffect transition="in" filter="dissolve">
                                      <p:cBhvr>
                                        <p:cTn id="27" dur="500"/>
                                        <p:tgtEl>
                                          <p:spTgt spid="286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8686"/>
                                        </p:tgtEl>
                                        <p:attrNameLst>
                                          <p:attrName>style.visibility</p:attrName>
                                        </p:attrNameLst>
                                      </p:cBhvr>
                                      <p:to>
                                        <p:strVal val="visible"/>
                                      </p:to>
                                    </p:set>
                                    <p:animEffect transition="in" filter="dissolve">
                                      <p:cBhvr>
                                        <p:cTn id="32" dur="500"/>
                                        <p:tgtEl>
                                          <p:spTgt spid="286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8687"/>
                                        </p:tgtEl>
                                        <p:attrNameLst>
                                          <p:attrName>style.visibility</p:attrName>
                                        </p:attrNameLst>
                                      </p:cBhvr>
                                      <p:to>
                                        <p:strVal val="visible"/>
                                      </p:to>
                                    </p:set>
                                    <p:animEffect transition="in" filter="dissolve">
                                      <p:cBhvr>
                                        <p:cTn id="42"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5. Evaluación del Modelo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2" y="1578083"/>
            <a:ext cx="28463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0 Imagen"/>
          <p:cNvPicPr>
            <a:picLocks noChangeAspect="1" noChangeArrowheads="1"/>
          </p:cNvPicPr>
          <p:nvPr/>
        </p:nvPicPr>
        <p:blipFill>
          <a:blip r:embed="rId5">
            <a:extLst>
              <a:ext uri="{28A0092B-C50C-407E-A947-70E740481C1C}">
                <a14:useLocalDpi xmlns:a14="http://schemas.microsoft.com/office/drawing/2010/main" val="0"/>
              </a:ext>
            </a:extLst>
          </a:blip>
          <a:srcRect l="5737" t="984" r="2769"/>
          <a:stretch>
            <a:fillRect/>
          </a:stretch>
        </p:blipFill>
        <p:spPr bwMode="auto">
          <a:xfrm>
            <a:off x="3025755" y="1628800"/>
            <a:ext cx="29083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0 Imagen"/>
          <p:cNvPicPr>
            <a:picLocks noChangeAspect="1" noChangeArrowheads="1"/>
          </p:cNvPicPr>
          <p:nvPr/>
        </p:nvPicPr>
        <p:blipFill>
          <a:blip r:embed="rId6">
            <a:extLst>
              <a:ext uri="{28A0092B-C50C-407E-A947-70E740481C1C}">
                <a14:useLocalDpi xmlns:a14="http://schemas.microsoft.com/office/drawing/2010/main" val="0"/>
              </a:ext>
            </a:extLst>
          </a:blip>
          <a:srcRect l="5347" t="4967" r="7922"/>
          <a:stretch>
            <a:fillRect/>
          </a:stretch>
        </p:blipFill>
        <p:spPr bwMode="auto">
          <a:xfrm>
            <a:off x="6071374" y="1628800"/>
            <a:ext cx="28321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480199" y="4494819"/>
            <a:ext cx="2036763" cy="430213"/>
          </a:xfrm>
          <a:prstGeom prst="rect">
            <a:avLst/>
          </a:prstGeom>
          <a:noFill/>
        </p:spPr>
        <p:txBody>
          <a:bodyPr>
            <a:spAutoFit/>
          </a:bodyPr>
          <a:lstStyle/>
          <a:p>
            <a:pPr algn="ctr">
              <a:defRPr/>
            </a:pPr>
            <a:r>
              <a:rPr lang="es-CO" sz="1050" dirty="0"/>
              <a:t>Dispersión Adopción Nuevas </a:t>
            </a:r>
          </a:p>
          <a:p>
            <a:pPr algn="ctr">
              <a:defRPr/>
            </a:pPr>
            <a:r>
              <a:rPr lang="es-CO" sz="1050" dirty="0"/>
              <a:t>Prácticas – Comportamiento</a:t>
            </a:r>
            <a:endParaRPr lang="es-CO" sz="1050" i="1" dirty="0"/>
          </a:p>
        </p:txBody>
      </p:sp>
      <p:sp>
        <p:nvSpPr>
          <p:cNvPr id="11" name="10 CuadroTexto"/>
          <p:cNvSpPr txBox="1"/>
          <p:nvPr/>
        </p:nvSpPr>
        <p:spPr>
          <a:xfrm>
            <a:off x="3420249" y="4506193"/>
            <a:ext cx="2119313" cy="415925"/>
          </a:xfrm>
          <a:prstGeom prst="rect">
            <a:avLst/>
          </a:prstGeom>
          <a:noFill/>
        </p:spPr>
        <p:txBody>
          <a:bodyPr>
            <a:spAutoFit/>
          </a:bodyPr>
          <a:lstStyle/>
          <a:p>
            <a:pPr algn="ctr">
              <a:defRPr/>
            </a:pPr>
            <a:r>
              <a:rPr lang="es-CO" sz="1050" dirty="0"/>
              <a:t>Dispersión Adopción de Nuevas Prácticas – Productividad</a:t>
            </a:r>
            <a:endParaRPr lang="es-CO" sz="1050" i="1" dirty="0"/>
          </a:p>
        </p:txBody>
      </p:sp>
      <p:sp>
        <p:nvSpPr>
          <p:cNvPr id="12" name="11 CuadroTexto"/>
          <p:cNvSpPr txBox="1"/>
          <p:nvPr/>
        </p:nvSpPr>
        <p:spPr>
          <a:xfrm>
            <a:off x="6469837" y="4491906"/>
            <a:ext cx="2035175" cy="430212"/>
          </a:xfrm>
          <a:prstGeom prst="rect">
            <a:avLst/>
          </a:prstGeom>
          <a:noFill/>
        </p:spPr>
        <p:txBody>
          <a:bodyPr>
            <a:spAutoFit/>
          </a:bodyPr>
          <a:lstStyle/>
          <a:p>
            <a:pPr algn="ctr">
              <a:defRPr/>
            </a:pPr>
            <a:r>
              <a:rPr lang="es-CO" sz="1050" dirty="0"/>
              <a:t>Dispersión Adopción de Nuevas Prácticas – Calidad</a:t>
            </a:r>
            <a:endParaRPr lang="es-CO" sz="1050" i="1" dirty="0"/>
          </a:p>
        </p:txBody>
      </p:sp>
      <p:sp>
        <p:nvSpPr>
          <p:cNvPr id="13" name="12 CuadroTexto"/>
          <p:cNvSpPr txBox="1"/>
          <p:nvPr/>
        </p:nvSpPr>
        <p:spPr>
          <a:xfrm>
            <a:off x="584132" y="5097937"/>
            <a:ext cx="7920880" cy="369332"/>
          </a:xfrm>
          <a:prstGeom prst="rect">
            <a:avLst/>
          </a:prstGeom>
          <a:noFill/>
        </p:spPr>
        <p:txBody>
          <a:bodyPr wrap="square" rtlCol="0">
            <a:spAutoFit/>
          </a:bodyPr>
          <a:lstStyle/>
          <a:p>
            <a:pPr algn="ctr"/>
            <a:r>
              <a:rPr lang="es-CO" b="1" dirty="0" smtClean="0"/>
              <a:t>Análisis de Dispersión Prácticas ChildProgramming  </a:t>
            </a:r>
            <a:endParaRPr lang="es-CO" b="1" dirty="0"/>
          </a:p>
        </p:txBody>
      </p:sp>
    </p:spTree>
    <p:extLst>
      <p:ext uri="{BB962C8B-B14F-4D97-AF65-F5344CB8AC3E}">
        <p14:creationId xmlns:p14="http://schemas.microsoft.com/office/powerpoint/2010/main" val="37314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6</a:t>
            </a:r>
            <a:r>
              <a:rPr lang="es-CO" dirty="0" smtClean="0"/>
              <a:t>. Conclusiones y Trabajo Futuro</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a:spLocks noGrp="1"/>
          </p:cNvSpPr>
          <p:nvPr>
            <p:ph idx="1"/>
          </p:nvPr>
        </p:nvSpPr>
        <p:spPr>
          <a:xfrm>
            <a:off x="539552" y="1674916"/>
            <a:ext cx="8229600" cy="4325112"/>
          </a:xfrm>
        </p:spPr>
        <p:txBody>
          <a:bodyPr>
            <a:normAutofit/>
          </a:bodyPr>
          <a:lstStyle/>
          <a:p>
            <a:pPr algn="just"/>
            <a:r>
              <a:rPr lang="es-CO" sz="2000" dirty="0" smtClean="0"/>
              <a:t>ChildProgramming generó en los niños motivación por aprender resolución de problemas algorítmicos, trabajar con una herramienta de desarrollo para niños e inducirlos en conceptos básicos de programación.</a:t>
            </a:r>
          </a:p>
          <a:p>
            <a:pPr algn="just"/>
            <a:endParaRPr lang="es-CO" sz="2000" dirty="0" smtClean="0"/>
          </a:p>
          <a:p>
            <a:pPr algn="just"/>
            <a:r>
              <a:rPr lang="es-CO" sz="2000" dirty="0" smtClean="0"/>
              <a:t>Utilizando el Modelo propuesto, se lograron resultados positivos: académicamente, en la parte social y cognitiva.</a:t>
            </a:r>
          </a:p>
          <a:p>
            <a:pPr algn="just"/>
            <a:endParaRPr lang="es-CO" sz="2000" dirty="0" smtClean="0"/>
          </a:p>
          <a:p>
            <a:pPr algn="just"/>
            <a:r>
              <a:rPr lang="es-CO" sz="2000" dirty="0" smtClean="0"/>
              <a:t>Propuestas como estas pueden ayudar a desarrollar habilidades sociales y de trabajo den equipo.</a:t>
            </a:r>
          </a:p>
          <a:p>
            <a:pPr algn="just"/>
            <a:endParaRPr lang="es-CO" sz="1800" dirty="0"/>
          </a:p>
        </p:txBody>
      </p:sp>
    </p:spTree>
    <p:extLst>
      <p:ext uri="{BB962C8B-B14F-4D97-AF65-F5344CB8AC3E}">
        <p14:creationId xmlns:p14="http://schemas.microsoft.com/office/powerpoint/2010/main" val="270732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a:t>6. Conclusiones y Trabajo Futuro</a:t>
            </a:r>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a:spLocks noGrp="1"/>
          </p:cNvSpPr>
          <p:nvPr>
            <p:ph idx="1"/>
          </p:nvPr>
        </p:nvSpPr>
        <p:spPr>
          <a:xfrm>
            <a:off x="539552" y="1674916"/>
            <a:ext cx="8229600" cy="4325112"/>
          </a:xfrm>
        </p:spPr>
        <p:txBody>
          <a:bodyPr>
            <a:normAutofit/>
          </a:bodyPr>
          <a:lstStyle/>
          <a:p>
            <a:pPr algn="just"/>
            <a:r>
              <a:rPr lang="es-CO" sz="1800" dirty="0" smtClean="0"/>
              <a:t>La experiencia presentada en esta trabajo debe ser ampliada hacia nuevas aplicaciones del modelo propuesto permitiendo ser replicado en otras instituciones educativas, con el objeto de determinar como influir este proceso en otro espacio y con otros participantes.</a:t>
            </a:r>
          </a:p>
          <a:p>
            <a:pPr algn="just"/>
            <a:endParaRPr lang="es-CO" sz="1800" dirty="0"/>
          </a:p>
          <a:p>
            <a:pPr algn="just"/>
            <a:r>
              <a:rPr lang="es-CO" sz="1800" dirty="0" smtClean="0"/>
              <a:t>Actualmente se están adicionando a ChildProgramming, elementos más explícito de lúdica (o gamificación) con e fin de motivar aún más a los niños en el desarrollo de actividades de forma colaborativa. ChildProgramming-G</a:t>
            </a:r>
            <a:r>
              <a:rPr lang="es-CO" sz="1800" dirty="0"/>
              <a:t>.</a:t>
            </a:r>
          </a:p>
        </p:txBody>
      </p:sp>
    </p:spTree>
    <p:extLst>
      <p:ext uri="{BB962C8B-B14F-4D97-AF65-F5344CB8AC3E}">
        <p14:creationId xmlns:p14="http://schemas.microsoft.com/office/powerpoint/2010/main" val="270732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1 Título"/>
          <p:cNvSpPr txBox="1">
            <a:spLocks/>
          </p:cNvSpPr>
          <p:nvPr/>
        </p:nvSpPr>
        <p:spPr bwMode="auto">
          <a:xfrm>
            <a:off x="903288" y="274638"/>
            <a:ext cx="39243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CO" sz="4400" dirty="0" smtClean="0">
                <a:solidFill>
                  <a:schemeClr val="bg1"/>
                </a:solidFill>
              </a:rPr>
              <a:t>Demo</a:t>
            </a:r>
            <a:endParaRPr lang="es-CO" sz="4400" dirty="0">
              <a:solidFill>
                <a:schemeClr val="bg1"/>
              </a:solidFill>
            </a:endParaRPr>
          </a:p>
        </p:txBody>
      </p:sp>
      <p:sp>
        <p:nvSpPr>
          <p:cNvPr id="11" name="1 Marcador de contenido"/>
          <p:cNvSpPr>
            <a:spLocks noGrp="1"/>
          </p:cNvSpPr>
          <p:nvPr>
            <p:ph idx="1"/>
          </p:nvPr>
        </p:nvSpPr>
        <p:spPr>
          <a:xfrm>
            <a:off x="488950" y="1477963"/>
            <a:ext cx="8229600" cy="4525962"/>
          </a:xfrm>
        </p:spPr>
        <p:txBody>
          <a:bodyPr/>
          <a:lstStyle/>
          <a:p>
            <a:pPr marL="0" indent="0" algn="ctr">
              <a:buFontTx/>
              <a:buNone/>
              <a:defRPr/>
            </a:pPr>
            <a:endParaRPr lang="es-CO" sz="2400" b="1" dirty="0" smtClean="0"/>
          </a:p>
          <a:p>
            <a:pPr marL="0" indent="0" algn="ctr">
              <a:buFontTx/>
              <a:buNone/>
              <a:defRPr/>
            </a:pPr>
            <a:endParaRPr lang="es-CO" sz="2400" b="1" dirty="0"/>
          </a:p>
          <a:p>
            <a:pPr marL="0" indent="0" algn="ctr">
              <a:buFontTx/>
              <a:buNone/>
              <a:defRPr/>
            </a:pPr>
            <a:endParaRPr lang="es-CO" sz="2400" b="1" dirty="0" smtClean="0"/>
          </a:p>
          <a:p>
            <a:pPr marL="0" indent="0" algn="ctr">
              <a:buFontTx/>
              <a:buNone/>
              <a:defRPr/>
            </a:pPr>
            <a:endParaRPr lang="es-CO" sz="2400" b="1" dirty="0"/>
          </a:p>
          <a:p>
            <a:pPr marL="0" indent="0" algn="ctr">
              <a:buFontTx/>
              <a:buNone/>
              <a:defRPr/>
            </a:pPr>
            <a:r>
              <a:rPr lang="es-CO" sz="2400" b="1" i="1" dirty="0" smtClean="0">
                <a:hlinkClick r:id="rId2" action="ppaction://hlinkfile"/>
              </a:rPr>
              <a:t>Proceso ChildProgramming</a:t>
            </a:r>
            <a:endParaRPr lang="es-CO" sz="1600" i="1" dirty="0"/>
          </a:p>
          <a:p>
            <a:pPr>
              <a:buFont typeface="Wingdings" pitchFamily="2" charset="2"/>
              <a:buChar char="Ø"/>
              <a:defRPr/>
            </a:pPr>
            <a:endParaRPr lang="es-CO" sz="1600" dirty="0" smtClean="0"/>
          </a:p>
          <a:p>
            <a:pPr>
              <a:buFont typeface="Wingdings" pitchFamily="2" charset="2"/>
              <a:buChar char="Ø"/>
              <a:defRPr/>
            </a:pPr>
            <a:endParaRPr lang="es-CO" sz="1600" dirty="0" smtClean="0"/>
          </a:p>
        </p:txBody>
      </p:sp>
      <p:sp>
        <p:nvSpPr>
          <p:cNvPr id="9" name="3 Marcador de fecha"/>
          <p:cNvSpPr>
            <a:spLocks noGrp="1"/>
          </p:cNvSpPr>
          <p:nvPr>
            <p:ph type="dt" sz="quarter" idx="10"/>
          </p:nvPr>
        </p:nvSpPr>
        <p:spPr>
          <a:xfrm>
            <a:off x="457200"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80BC99-2A55-4E77-9F1F-94CDF374CADF}" type="datetime4">
              <a:rPr lang="es-CO" b="1" smtClean="0">
                <a:solidFill>
                  <a:schemeClr val="bg1"/>
                </a:solidFill>
              </a:rPr>
              <a:pPr eaLnBrk="1" hangingPunct="1"/>
              <a:t>21 de febrero de 2014</a:t>
            </a:fld>
            <a:endParaRPr lang="es-ES" b="1" dirty="0" smtClean="0">
              <a:solidFill>
                <a:schemeClr val="bg1"/>
              </a:solidFill>
            </a:endParaRPr>
          </a:p>
        </p:txBody>
      </p:sp>
      <p:sp>
        <p:nvSpPr>
          <p:cNvPr id="10" name="4 Marcador de pie de página"/>
          <p:cNvSpPr>
            <a:spLocks noGrp="1"/>
          </p:cNvSpPr>
          <p:nvPr>
            <p:ph type="ftr" sz="quarter" idx="11"/>
          </p:nvPr>
        </p:nvSpPr>
        <p:spPr>
          <a:xfrm>
            <a:off x="3124200" y="6407150"/>
            <a:ext cx="2895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dirty="0" smtClean="0">
                <a:solidFill>
                  <a:schemeClr val="bg1"/>
                </a:solidFill>
              </a:rPr>
              <a:t>ChildProgramming</a:t>
            </a:r>
          </a:p>
        </p:txBody>
      </p:sp>
      <p:sp>
        <p:nvSpPr>
          <p:cNvPr id="12" name="5 Marcador de número de diapositiva"/>
          <p:cNvSpPr>
            <a:spLocks noGrp="1"/>
          </p:cNvSpPr>
          <p:nvPr>
            <p:ph type="sldNum" sz="quarter" idx="12"/>
          </p:nvPr>
        </p:nvSpPr>
        <p:spPr>
          <a:xfrm>
            <a:off x="6391275" y="640715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4554A0-4C58-42A5-87D6-C15C24D75958}" type="slidenum">
              <a:rPr lang="es-ES" b="1" smtClean="0">
                <a:solidFill>
                  <a:schemeClr val="bg1"/>
                </a:solidFill>
              </a:rPr>
              <a:pPr eaLnBrk="1" hangingPunct="1"/>
              <a:t>39</a:t>
            </a:fld>
            <a:r>
              <a:rPr lang="es-ES" b="1" dirty="0" smtClean="0">
                <a:solidFill>
                  <a:schemeClr val="bg1"/>
                </a:solidFill>
              </a:rPr>
              <a:t>/85</a:t>
            </a:r>
          </a:p>
        </p:txBody>
      </p:sp>
      <p:sp>
        <p:nvSpPr>
          <p:cNvPr id="8" name="4 Marcador de pie de página"/>
          <p:cNvSpPr txBox="1">
            <a:spLocks/>
          </p:cNvSpPr>
          <p:nvPr/>
        </p:nvSpPr>
        <p:spPr>
          <a:xfrm>
            <a:off x="251520" y="6237312"/>
            <a:ext cx="8640960" cy="385192"/>
          </a:xfrm>
          <a:prstGeom prst="rect">
            <a:avLst/>
          </a:prstGeom>
        </p:spPr>
        <p:txBody>
          <a:bodyPr vert="horz"/>
          <a:lstStyle>
            <a:defPPr>
              <a:defRPr lang="es-CO"/>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100" smtClean="0"/>
              <a:t>ChildProgramming: Una Experiencia en el Aula</a:t>
            </a:r>
            <a:endParaRPr lang="es-CO" sz="1100" dirty="0"/>
          </a:p>
        </p:txBody>
      </p:sp>
      <p:pic>
        <p:nvPicPr>
          <p:cNvPr id="13"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 Título"/>
          <p:cNvSpPr>
            <a:spLocks noGrp="1"/>
          </p:cNvSpPr>
          <p:nvPr>
            <p:ph type="title"/>
          </p:nvPr>
        </p:nvSpPr>
        <p:spPr>
          <a:xfrm>
            <a:off x="457200" y="404664"/>
            <a:ext cx="8229600" cy="1066800"/>
          </a:xfrm>
        </p:spPr>
        <p:txBody>
          <a:bodyPr/>
          <a:lstStyle/>
          <a:p>
            <a:pPr algn="ctr"/>
            <a:r>
              <a:rPr lang="es-CO" dirty="0" smtClean="0"/>
              <a:t>VIDEO EXPERIENCIA</a:t>
            </a:r>
            <a:endParaRPr lang="es-CO" dirty="0"/>
          </a:p>
        </p:txBody>
      </p:sp>
    </p:spTree>
    <p:extLst>
      <p:ext uri="{BB962C8B-B14F-4D97-AF65-F5344CB8AC3E}">
        <p14:creationId xmlns:p14="http://schemas.microsoft.com/office/powerpoint/2010/main" val="38041339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8" name="0 Imagen"/>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856889" y="2781676"/>
            <a:ext cx="1492135" cy="1512916"/>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51" y="1619471"/>
            <a:ext cx="1527525" cy="1020437"/>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654" y="2872108"/>
            <a:ext cx="1052990" cy="1052990"/>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492" y="2774082"/>
            <a:ext cx="949272" cy="124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51520" y="4532927"/>
            <a:ext cx="8640960" cy="1200329"/>
          </a:xfrm>
          <a:prstGeom prst="rect">
            <a:avLst/>
          </a:prstGeom>
        </p:spPr>
        <p:txBody>
          <a:bodyPr wrap="square">
            <a:spAutoFit/>
          </a:bodyPr>
          <a:lstStyle/>
          <a:p>
            <a:pPr algn="ctr"/>
            <a:r>
              <a:rPr lang="es-CO" dirty="0"/>
              <a:t>Existen propuestas sobre el desarrollo de software para niños, pero éstas por si mismas no presentan un acercamiento formal al desarrollo de software real donde se utilicen dinámicas de equipo que aprovechen el potencial del aprendizaje y trabajo </a:t>
            </a:r>
            <a:r>
              <a:rPr lang="es-CO" dirty="0" smtClean="0"/>
              <a:t>colaborativo (</a:t>
            </a:r>
            <a:r>
              <a:rPr lang="es-CO" i="1" dirty="0" smtClean="0"/>
              <a:t>A. Druin, 1999</a:t>
            </a:r>
            <a:r>
              <a:rPr lang="es-CO" dirty="0" smtClean="0"/>
              <a:t>).</a:t>
            </a:r>
            <a:r>
              <a:rPr lang="es-CO" sz="1600" dirty="0" smtClean="0"/>
              <a:t> </a:t>
            </a:r>
            <a:endParaRPr lang="es-CO" sz="1600" dirty="0"/>
          </a:p>
        </p:txBody>
      </p:sp>
      <p:pic>
        <p:nvPicPr>
          <p:cNvPr id="13" name="1 Imagen"/>
          <p:cNvPicPr>
            <a:picLocks noChangeAspect="1"/>
          </p:cNvPicPr>
          <p:nvPr/>
        </p:nvPicPr>
        <p:blipFill>
          <a:blip r:embed="rId6"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60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24038" y="1268760"/>
            <a:ext cx="5261618" cy="1037977"/>
          </a:xfrm>
        </p:spPr>
        <p:txBody>
          <a:bodyPr>
            <a:noAutofit/>
          </a:bodyPr>
          <a:lstStyle/>
          <a:p>
            <a:r>
              <a:rPr lang="es-CO" b="1" dirty="0" smtClean="0">
                <a:ln w="12700">
                  <a:solidFill>
                    <a:schemeClr val="tx2">
                      <a:satMod val="155000"/>
                    </a:schemeClr>
                  </a:solidFill>
                  <a:prstDash val="solid"/>
                </a:ln>
                <a:effectLst>
                  <a:outerShdw blurRad="41275" dist="20320" dir="1800000" algn="tl" rotWithShape="0">
                    <a:srgbClr val="000000">
                      <a:alpha val="40000"/>
                    </a:srgbClr>
                  </a:outerShdw>
                </a:effectLst>
              </a:rPr>
              <a:t>Muchas Gracias !!</a:t>
            </a:r>
            <a:endParaRPr lang="es-CO"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5 Marcador de texto"/>
          <p:cNvSpPr>
            <a:spLocks noGrp="1"/>
          </p:cNvSpPr>
          <p:nvPr>
            <p:ph type="subTitle" idx="1"/>
          </p:nvPr>
        </p:nvSpPr>
        <p:spPr>
          <a:xfrm>
            <a:off x="1043608" y="4077072"/>
            <a:ext cx="7158994" cy="2420940"/>
          </a:xfrm>
        </p:spPr>
        <p:txBody>
          <a:bodyPr>
            <a:normAutofit/>
          </a:bodyPr>
          <a:lstStyle/>
          <a:p>
            <a:r>
              <a:rPr lang="es-CO" dirty="0" smtClean="0">
                <a:solidFill>
                  <a:schemeClr val="accent1">
                    <a:lumMod val="50000"/>
                  </a:schemeClr>
                </a:solidFill>
              </a:rPr>
              <a:t>Más información:</a:t>
            </a:r>
          </a:p>
          <a:p>
            <a:r>
              <a:rPr lang="es-CO" sz="2000" dirty="0" smtClean="0">
                <a:solidFill>
                  <a:schemeClr val="accent3">
                    <a:lumMod val="75000"/>
                  </a:schemeClr>
                </a:solidFill>
                <a:hlinkClick r:id="rId2"/>
              </a:rPr>
              <a:t>http://www.unicauca.edu.co/childprogramming</a:t>
            </a:r>
            <a:endParaRPr lang="es-CO" sz="2000" dirty="0" smtClean="0">
              <a:solidFill>
                <a:schemeClr val="accent3">
                  <a:lumMod val="75000"/>
                </a:schemeClr>
              </a:solidFill>
            </a:endParaRPr>
          </a:p>
          <a:p>
            <a:endParaRPr lang="es-CO" sz="2000" dirty="0" smtClean="0">
              <a:solidFill>
                <a:schemeClr val="accent3">
                  <a:lumMod val="75000"/>
                </a:schemeClr>
              </a:solidFill>
            </a:endParaRPr>
          </a:p>
          <a:p>
            <a:r>
              <a:rPr lang="es-CO" sz="2000" dirty="0" smtClean="0">
                <a:solidFill>
                  <a:schemeClr val="accent3">
                    <a:lumMod val="75000"/>
                  </a:schemeClr>
                </a:solidFill>
                <a:hlinkClick r:id="rId3"/>
              </a:rPr>
              <a:t>scruz@unicauca.edu.co</a:t>
            </a:r>
            <a:endParaRPr lang="es-CO" sz="2000" dirty="0" smtClean="0">
              <a:solidFill>
                <a:schemeClr val="accent3">
                  <a:lumMod val="75000"/>
                </a:schemeClr>
              </a:solidFill>
            </a:endParaRPr>
          </a:p>
          <a:p>
            <a:r>
              <a:rPr lang="es-CO" sz="2000" dirty="0" smtClean="0">
                <a:solidFill>
                  <a:schemeClr val="accent3">
                    <a:lumMod val="75000"/>
                  </a:schemeClr>
                </a:solidFill>
                <a:hlinkClick r:id="rId4"/>
              </a:rPr>
              <a:t>ahurtado@unicauca.edu.co</a:t>
            </a:r>
            <a:endParaRPr lang="es-CO" sz="2000" dirty="0" smtClean="0">
              <a:solidFill>
                <a:schemeClr val="accent3">
                  <a:lumMod val="75000"/>
                </a:schemeClr>
              </a:solidFill>
            </a:endParaRPr>
          </a:p>
          <a:p>
            <a:r>
              <a:rPr lang="es-CO" sz="2000" dirty="0" smtClean="0">
                <a:solidFill>
                  <a:schemeClr val="accent3">
                    <a:lumMod val="75000"/>
                  </a:schemeClr>
                </a:solidFill>
                <a:hlinkClick r:id="rId5"/>
              </a:rPr>
              <a:t>orojas@unicauca.edu.co</a:t>
            </a:r>
            <a:endParaRPr lang="es-CO" sz="2000" dirty="0" smtClean="0">
              <a:solidFill>
                <a:schemeClr val="accent3">
                  <a:lumMod val="75000"/>
                </a:schemeClr>
              </a:solidFill>
            </a:endParaRPr>
          </a:p>
        </p:txBody>
      </p:sp>
      <p:pic>
        <p:nvPicPr>
          <p:cNvPr id="10" name="1 Imagen"/>
          <p:cNvPicPr>
            <a:picLocks noChangeAspect="1"/>
          </p:cNvPicPr>
          <p:nvPr/>
        </p:nvPicPr>
        <p:blipFill>
          <a:blip r:embed="rId6"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12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7" y="1725228"/>
            <a:ext cx="2097717" cy="2554720"/>
          </a:xfrm>
          <a:prstGeom prst="rect">
            <a:avLst/>
          </a:prstGeom>
        </p:spPr>
      </p:pic>
      <p:sp>
        <p:nvSpPr>
          <p:cNvPr id="9" name="8 Rectángulo"/>
          <p:cNvSpPr/>
          <p:nvPr/>
        </p:nvSpPr>
        <p:spPr>
          <a:xfrm>
            <a:off x="420231" y="4581128"/>
            <a:ext cx="8352928" cy="646331"/>
          </a:xfrm>
          <a:prstGeom prst="rect">
            <a:avLst/>
          </a:prstGeom>
        </p:spPr>
        <p:txBody>
          <a:bodyPr wrap="square">
            <a:spAutoFit/>
          </a:bodyPr>
          <a:lstStyle/>
          <a:p>
            <a:pPr algn="just">
              <a:defRPr/>
            </a:pPr>
            <a:r>
              <a:rPr lang="es-CO" dirty="0"/>
              <a:t>¿Cómo guiar a un equipo pequeño (</a:t>
            </a:r>
            <a:r>
              <a:rPr lang="es-CO" dirty="0" smtClean="0"/>
              <a:t>5±1) </a:t>
            </a:r>
            <a:r>
              <a:rPr lang="es-CO" dirty="0"/>
              <a:t>de niños en edades comprendidas entre los 8 y 10 años en el desarrollo de una solución software en forma efectiva?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84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sp>
        <p:nvSpPr>
          <p:cNvPr id="8" name="2 CuadroTexto"/>
          <p:cNvSpPr txBox="1">
            <a:spLocks noChangeArrowheads="1"/>
          </p:cNvSpPr>
          <p:nvPr/>
        </p:nvSpPr>
        <p:spPr bwMode="auto">
          <a:xfrm>
            <a:off x="5457825" y="1506538"/>
            <a:ext cx="346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sz="1600" b="1" dirty="0"/>
              <a:t>Desarrollo Cognitivo del Niño (Piaget)</a:t>
            </a:r>
          </a:p>
        </p:txBody>
      </p:sp>
      <p:sp>
        <p:nvSpPr>
          <p:cNvPr id="9" name="5 CuadroTexto"/>
          <p:cNvSpPr txBox="1">
            <a:spLocks noChangeArrowheads="1"/>
          </p:cNvSpPr>
          <p:nvPr/>
        </p:nvSpPr>
        <p:spPr bwMode="auto">
          <a:xfrm>
            <a:off x="280988" y="5122863"/>
            <a:ext cx="837723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sz="1600" dirty="0"/>
              <a:t>«El aprendizaje colaborativo involucra desde el punto de vista cognitivo el uso de modelos y entrenamiento para que el alumno retenga la información en la memoria y la incorpore en las estructuras cognitivas que posee».</a:t>
            </a:r>
          </a:p>
          <a:p>
            <a:pPr algn="r" eaLnBrk="1" hangingPunct="1"/>
            <a:r>
              <a:rPr lang="es-CO" sz="1600" i="1" dirty="0" smtClean="0"/>
              <a:t>(Jean Piaget,1983</a:t>
            </a:r>
            <a:r>
              <a:rPr lang="es-CO" sz="1600" i="1" dirty="0"/>
              <a:t>)</a:t>
            </a:r>
          </a:p>
          <a:p>
            <a:pPr algn="ctr" eaLnBrk="1" hangingPunct="1"/>
            <a:endParaRPr lang="es-CO" sz="1600" dirty="0"/>
          </a:p>
        </p:txBody>
      </p:sp>
      <p:grpSp>
        <p:nvGrpSpPr>
          <p:cNvPr id="10" name="20 Grupo"/>
          <p:cNvGrpSpPr>
            <a:grpSpLocks/>
          </p:cNvGrpSpPr>
          <p:nvPr/>
        </p:nvGrpSpPr>
        <p:grpSpPr bwMode="auto">
          <a:xfrm>
            <a:off x="3040063" y="1562100"/>
            <a:ext cx="1785937" cy="647700"/>
            <a:chOff x="0" y="0"/>
            <a:chExt cx="1785668" cy="646981"/>
          </a:xfrm>
        </p:grpSpPr>
        <p:sp>
          <p:nvSpPr>
            <p:cNvPr id="11" name="2 Rectángulo"/>
            <p:cNvSpPr/>
            <p:nvPr/>
          </p:nvSpPr>
          <p:spPr>
            <a:xfrm>
              <a:off x="0" y="0"/>
              <a:ext cx="1449169" cy="49157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CO" sz="1100" dirty="0">
                  <a:ea typeface="Calibri"/>
                  <a:cs typeface="Times New Roman"/>
                </a:rPr>
                <a:t>Estadios del Saber</a:t>
              </a:r>
            </a:p>
          </p:txBody>
        </p:sp>
        <p:sp>
          <p:nvSpPr>
            <p:cNvPr id="12" name="7 Rectángulo"/>
            <p:cNvSpPr/>
            <p:nvPr/>
          </p:nvSpPr>
          <p:spPr>
            <a:xfrm>
              <a:off x="836486" y="396434"/>
              <a:ext cx="949182" cy="250547"/>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CO" sz="900" b="1" dirty="0">
                  <a:solidFill>
                    <a:srgbClr val="000000"/>
                  </a:solidFill>
                  <a:ea typeface="Calibri"/>
                  <a:cs typeface="Times New Roman"/>
                </a:rPr>
                <a:t>Jean Piaget</a:t>
              </a:r>
              <a:endParaRPr lang="es-CO" sz="1100" dirty="0">
                <a:ea typeface="Calibri"/>
                <a:cs typeface="Times New Roman"/>
              </a:endParaRPr>
            </a:p>
          </p:txBody>
        </p:sp>
      </p:grpSp>
      <p:grpSp>
        <p:nvGrpSpPr>
          <p:cNvPr id="13" name="22 Grupo"/>
          <p:cNvGrpSpPr>
            <a:grpSpLocks/>
          </p:cNvGrpSpPr>
          <p:nvPr/>
        </p:nvGrpSpPr>
        <p:grpSpPr bwMode="auto">
          <a:xfrm>
            <a:off x="2092325" y="2719388"/>
            <a:ext cx="1535113" cy="853629"/>
            <a:chOff x="0" y="0"/>
            <a:chExt cx="1535286" cy="854559"/>
          </a:xfrm>
        </p:grpSpPr>
        <p:sp>
          <p:nvSpPr>
            <p:cNvPr id="14" name="4 Rectángulo"/>
            <p:cNvSpPr/>
            <p:nvPr/>
          </p:nvSpPr>
          <p:spPr>
            <a:xfrm>
              <a:off x="0" y="0"/>
              <a:ext cx="1449551" cy="58642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s-CO" sz="1100" dirty="0">
                  <a:ea typeface="Calibri"/>
                  <a:cs typeface="Times New Roman"/>
                </a:rPr>
                <a:t>Estadio Preoperacional</a:t>
              </a:r>
            </a:p>
          </p:txBody>
        </p:sp>
        <p:sp>
          <p:nvSpPr>
            <p:cNvPr id="15" name="9 Rectángulo"/>
            <p:cNvSpPr/>
            <p:nvPr/>
          </p:nvSpPr>
          <p:spPr>
            <a:xfrm>
              <a:off x="585854" y="483126"/>
              <a:ext cx="949432" cy="37143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CO" sz="900" b="1" dirty="0">
                  <a:solidFill>
                    <a:srgbClr val="000000"/>
                  </a:solidFill>
                  <a:ea typeface="Calibri"/>
                  <a:cs typeface="Times New Roman"/>
                </a:rPr>
                <a:t>2 a 7 años</a:t>
              </a:r>
              <a:endParaRPr lang="es-CO" sz="1100" dirty="0">
                <a:ea typeface="Calibri"/>
                <a:cs typeface="Times New Roman"/>
              </a:endParaRPr>
            </a:p>
          </p:txBody>
        </p:sp>
      </p:grpSp>
      <p:grpSp>
        <p:nvGrpSpPr>
          <p:cNvPr id="16" name="23 Grupo"/>
          <p:cNvGrpSpPr/>
          <p:nvPr/>
        </p:nvGrpSpPr>
        <p:grpSpPr>
          <a:xfrm>
            <a:off x="3963606" y="2719685"/>
            <a:ext cx="1724297" cy="853331"/>
            <a:chOff x="0" y="0"/>
            <a:chExt cx="1724669" cy="853890"/>
          </a:xfrm>
          <a:solidFill>
            <a:srgbClr val="FFC000"/>
          </a:solidFill>
        </p:grpSpPr>
        <p:sp>
          <p:nvSpPr>
            <p:cNvPr id="17" name="5 Rectángulo"/>
            <p:cNvSpPr/>
            <p:nvPr/>
          </p:nvSpPr>
          <p:spPr>
            <a:xfrm>
              <a:off x="0" y="0"/>
              <a:ext cx="1449070" cy="586105"/>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s-CO" sz="1100" dirty="0">
                  <a:ea typeface="Calibri"/>
                  <a:cs typeface="Times New Roman"/>
                </a:rPr>
                <a:t>Estadio Operaciones Concretas</a:t>
              </a:r>
            </a:p>
          </p:txBody>
        </p:sp>
        <p:sp>
          <p:nvSpPr>
            <p:cNvPr id="18" name="10 Rectángulo"/>
            <p:cNvSpPr/>
            <p:nvPr/>
          </p:nvSpPr>
          <p:spPr>
            <a:xfrm>
              <a:off x="775979" y="445514"/>
              <a:ext cx="948690" cy="408376"/>
            </a:xfrm>
            <a:prstGeom prst="rect">
              <a:avLst/>
            </a:prstGeom>
            <a:solidFill>
              <a:schemeClr val="bg1"/>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CO" sz="900" b="1" dirty="0">
                  <a:solidFill>
                    <a:srgbClr val="000000"/>
                  </a:solidFill>
                  <a:ea typeface="Calibri"/>
                  <a:cs typeface="Times New Roman"/>
                </a:rPr>
                <a:t>7 a 11 años</a:t>
              </a:r>
              <a:endParaRPr lang="es-CO" sz="1100" dirty="0">
                <a:ea typeface="Calibri"/>
                <a:cs typeface="Times New Roman"/>
              </a:endParaRPr>
            </a:p>
          </p:txBody>
        </p:sp>
      </p:grpSp>
      <p:grpSp>
        <p:nvGrpSpPr>
          <p:cNvPr id="19" name="24 Grupo"/>
          <p:cNvGrpSpPr>
            <a:grpSpLocks/>
          </p:cNvGrpSpPr>
          <p:nvPr/>
        </p:nvGrpSpPr>
        <p:grpSpPr bwMode="auto">
          <a:xfrm>
            <a:off x="5930900" y="2684463"/>
            <a:ext cx="2195513" cy="888553"/>
            <a:chOff x="0" y="0"/>
            <a:chExt cx="2195802" cy="888002"/>
          </a:xfrm>
        </p:grpSpPr>
        <p:sp>
          <p:nvSpPr>
            <p:cNvPr id="20" name="6 Rectángulo"/>
            <p:cNvSpPr/>
            <p:nvPr/>
          </p:nvSpPr>
          <p:spPr>
            <a:xfrm>
              <a:off x="0" y="0"/>
              <a:ext cx="1449579" cy="58542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s-CO" sz="1100" dirty="0">
                  <a:ea typeface="Calibri"/>
                  <a:cs typeface="Times New Roman"/>
                </a:rPr>
                <a:t>Estadios Operaciones Formales</a:t>
              </a:r>
            </a:p>
          </p:txBody>
        </p:sp>
        <p:sp>
          <p:nvSpPr>
            <p:cNvPr id="21" name="11 Rectángulo"/>
            <p:cNvSpPr/>
            <p:nvPr/>
          </p:nvSpPr>
          <p:spPr>
            <a:xfrm>
              <a:off x="746223" y="414080"/>
              <a:ext cx="1449579" cy="473922"/>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CO" sz="900" b="1" dirty="0">
                  <a:solidFill>
                    <a:srgbClr val="000000"/>
                  </a:solidFill>
                  <a:ea typeface="Calibri"/>
                  <a:cs typeface="Times New Roman"/>
                </a:rPr>
                <a:t>12 años en adelante</a:t>
              </a:r>
              <a:endParaRPr lang="es-CO" sz="1100" dirty="0">
                <a:ea typeface="Calibri"/>
                <a:cs typeface="Times New Roman"/>
              </a:endParaRPr>
            </a:p>
          </p:txBody>
        </p:sp>
      </p:grpSp>
      <p:grpSp>
        <p:nvGrpSpPr>
          <p:cNvPr id="22" name="21 Grupo"/>
          <p:cNvGrpSpPr>
            <a:grpSpLocks/>
          </p:cNvGrpSpPr>
          <p:nvPr/>
        </p:nvGrpSpPr>
        <p:grpSpPr bwMode="auto">
          <a:xfrm>
            <a:off x="309563" y="2719388"/>
            <a:ext cx="1652587" cy="853629"/>
            <a:chOff x="-996528" y="707217"/>
            <a:chExt cx="1651939" cy="854238"/>
          </a:xfrm>
        </p:grpSpPr>
        <p:sp>
          <p:nvSpPr>
            <p:cNvPr id="23" name="3 Rectángulo"/>
            <p:cNvSpPr/>
            <p:nvPr/>
          </p:nvSpPr>
          <p:spPr>
            <a:xfrm>
              <a:off x="-996528" y="707217"/>
              <a:ext cx="1448819" cy="586205"/>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s-CO" sz="1100" dirty="0">
                  <a:ea typeface="Calibri"/>
                  <a:cs typeface="Times New Roman"/>
                </a:rPr>
                <a:t>Estadio</a:t>
              </a:r>
            </a:p>
            <a:p>
              <a:pPr>
                <a:spcAft>
                  <a:spcPts val="0"/>
                </a:spcAft>
                <a:defRPr/>
              </a:pPr>
              <a:r>
                <a:rPr lang="es-CO" sz="1100" dirty="0">
                  <a:ea typeface="Calibri"/>
                  <a:cs typeface="Times New Roman"/>
                </a:rPr>
                <a:t>Sensomotriz</a:t>
              </a:r>
            </a:p>
          </p:txBody>
        </p:sp>
        <p:sp>
          <p:nvSpPr>
            <p:cNvPr id="24" name="12 Rectángulo"/>
            <p:cNvSpPr/>
            <p:nvPr/>
          </p:nvSpPr>
          <p:spPr>
            <a:xfrm>
              <a:off x="-672805" y="1180630"/>
              <a:ext cx="1328216" cy="380825"/>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CO" sz="900" b="1" dirty="0">
                  <a:solidFill>
                    <a:srgbClr val="000000"/>
                  </a:solidFill>
                  <a:ea typeface="Calibri"/>
                  <a:cs typeface="Times New Roman"/>
                </a:rPr>
                <a:t>Nacimiento – 2 años</a:t>
              </a:r>
              <a:endParaRPr lang="es-CO" sz="1100" dirty="0">
                <a:ea typeface="Calibri"/>
                <a:cs typeface="Times New Roman"/>
              </a:endParaRPr>
            </a:p>
          </p:txBody>
        </p:sp>
      </p:grpSp>
      <p:grpSp>
        <p:nvGrpSpPr>
          <p:cNvPr id="25" name="19 Grupo"/>
          <p:cNvGrpSpPr>
            <a:grpSpLocks/>
          </p:cNvGrpSpPr>
          <p:nvPr/>
        </p:nvGrpSpPr>
        <p:grpSpPr bwMode="auto">
          <a:xfrm>
            <a:off x="890588" y="2062163"/>
            <a:ext cx="5473700" cy="630237"/>
            <a:chOff x="0" y="0"/>
            <a:chExt cx="5072332" cy="629728"/>
          </a:xfrm>
        </p:grpSpPr>
        <p:cxnSp>
          <p:nvCxnSpPr>
            <p:cNvPr id="26" name="13 Conector recto"/>
            <p:cNvCxnSpPr/>
            <p:nvPr/>
          </p:nvCxnSpPr>
          <p:spPr>
            <a:xfrm flipV="1">
              <a:off x="0" y="283933"/>
              <a:ext cx="5072332" cy="951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14 Conector recto"/>
            <p:cNvCxnSpPr/>
            <p:nvPr/>
          </p:nvCxnSpPr>
          <p:spPr>
            <a:xfrm>
              <a:off x="0" y="293450"/>
              <a:ext cx="0" cy="33627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15 Conector recto"/>
            <p:cNvCxnSpPr/>
            <p:nvPr/>
          </p:nvCxnSpPr>
          <p:spPr>
            <a:xfrm>
              <a:off x="1750602" y="293450"/>
              <a:ext cx="1471" cy="33627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16 Conector recto"/>
            <p:cNvCxnSpPr/>
            <p:nvPr/>
          </p:nvCxnSpPr>
          <p:spPr>
            <a:xfrm>
              <a:off x="3321730" y="293450"/>
              <a:ext cx="0" cy="33627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17 Conector recto"/>
            <p:cNvCxnSpPr/>
            <p:nvPr/>
          </p:nvCxnSpPr>
          <p:spPr>
            <a:xfrm>
              <a:off x="5054679" y="293450"/>
              <a:ext cx="1471" cy="33627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18 Conector recto"/>
            <p:cNvCxnSpPr/>
            <p:nvPr/>
          </p:nvCxnSpPr>
          <p:spPr>
            <a:xfrm>
              <a:off x="2562646" y="0"/>
              <a:ext cx="0" cy="29345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32" name="31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4305300"/>
            <a:ext cx="5857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32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4046538"/>
            <a:ext cx="8112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33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3956050"/>
            <a:ext cx="78263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34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288" y="3602831"/>
            <a:ext cx="90487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35 Rectángulo"/>
          <p:cNvSpPr/>
          <p:nvPr/>
        </p:nvSpPr>
        <p:spPr>
          <a:xfrm>
            <a:off x="3764755" y="2524125"/>
            <a:ext cx="2030927" cy="236220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38" name="1 Imagen"/>
          <p:cNvPicPr>
            <a:picLocks noChangeAspect="1"/>
          </p:cNvPicPr>
          <p:nvPr/>
        </p:nvPicPr>
        <p:blipFill>
          <a:blip r:embed="rId7"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Tree>
    <p:extLst>
      <p:ext uri="{BB962C8B-B14F-4D97-AF65-F5344CB8AC3E}">
        <p14:creationId xmlns:p14="http://schemas.microsoft.com/office/powerpoint/2010/main" val="126621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3 Marcador de contenido"/>
          <p:cNvPicPr>
            <a:picLocks noGrp="1" noChangeAspect="1"/>
          </p:cNvPicPr>
          <p:nvPr>
            <p:ph idx="1"/>
          </p:nvPr>
        </p:nvPicPr>
        <p:blipFill rotWithShape="1">
          <a:blip r:embed="rId3"/>
          <a:srcRect l="-2582" r="4001" b="3054"/>
          <a:stretch/>
        </p:blipFill>
        <p:spPr>
          <a:xfrm>
            <a:off x="323528" y="1844824"/>
            <a:ext cx="4630738" cy="3416300"/>
          </a:xfrm>
          <a:prstGeom prst="rect">
            <a:avLst/>
          </a:prstGeom>
          <a:ln>
            <a:noFill/>
          </a:ln>
          <a:effectLst>
            <a:outerShdw blurRad="190500" algn="tl" rotWithShape="0">
              <a:srgbClr val="000000">
                <a:alpha val="70000"/>
              </a:srgbClr>
            </a:outerShdw>
          </a:effectLst>
        </p:spPr>
      </p:pic>
      <p:sp>
        <p:nvSpPr>
          <p:cNvPr id="11" name="5 CuadroTexto"/>
          <p:cNvSpPr txBox="1">
            <a:spLocks noChangeArrowheads="1"/>
          </p:cNvSpPr>
          <p:nvPr/>
        </p:nvSpPr>
        <p:spPr bwMode="auto">
          <a:xfrm>
            <a:off x="179388" y="5373216"/>
            <a:ext cx="521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O" sz="1400" b="1" dirty="0" smtClean="0"/>
              <a:t>Aprendizaje </a:t>
            </a:r>
            <a:r>
              <a:rPr lang="es-CO" sz="1400" b="1" dirty="0"/>
              <a:t>Colaborativo</a:t>
            </a:r>
          </a:p>
        </p:txBody>
      </p:sp>
      <p:sp>
        <p:nvSpPr>
          <p:cNvPr id="3" name="2 Rectángulo"/>
          <p:cNvSpPr/>
          <p:nvPr/>
        </p:nvSpPr>
        <p:spPr>
          <a:xfrm>
            <a:off x="5103994" y="1679897"/>
            <a:ext cx="3744416" cy="3693319"/>
          </a:xfrm>
          <a:prstGeom prst="rect">
            <a:avLst/>
          </a:prstGeom>
        </p:spPr>
        <p:txBody>
          <a:bodyPr wrap="square">
            <a:spAutoFit/>
          </a:bodyPr>
          <a:lstStyle/>
          <a:p>
            <a:pPr algn="ctr"/>
            <a:r>
              <a:rPr lang="es-CO" dirty="0"/>
              <a:t>«El aprendizaje colaborativo es un conjunto de métodos de instrucción o entrenamiento para uso en grupos pequeños, así como de estrategias para propiciar el desarrollo de habilidades mixtas (aprendizaje y desarrollo personal y social), donde cada miembro de equipo es responsable tanto de su aprendizaje como del de los restantes miembros del equipo».</a:t>
            </a:r>
          </a:p>
          <a:p>
            <a:endParaRPr lang="es-CO" dirty="0"/>
          </a:p>
          <a:p>
            <a:pPr algn="ctr"/>
            <a:r>
              <a:rPr lang="es-CO" dirty="0"/>
              <a:t>(Johnson &amp; Johnson, 1987)</a:t>
            </a:r>
          </a:p>
        </p:txBody>
      </p:sp>
    </p:spTree>
    <p:extLst>
      <p:ext uri="{BB962C8B-B14F-4D97-AF65-F5344CB8AC3E}">
        <p14:creationId xmlns:p14="http://schemas.microsoft.com/office/powerpoint/2010/main" val="429063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2"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l="-2145" t="1051" r="1431" b="3902"/>
          <a:stretch>
            <a:fillRect/>
          </a:stretch>
        </p:blipFill>
        <p:spPr>
          <a:xfrm>
            <a:off x="3923928" y="1700808"/>
            <a:ext cx="4703769" cy="3816424"/>
          </a:xfrm>
          <a:prstGeom prst="rect">
            <a:avLst/>
          </a:prstGeom>
          <a:ln>
            <a:noFill/>
          </a:ln>
          <a:effectLst>
            <a:outerShdw blurRad="190500" algn="tl" rotWithShape="0">
              <a:srgbClr val="000000">
                <a:alpha val="70000"/>
              </a:srgbClr>
            </a:outerShdw>
          </a:effectLst>
        </p:spPr>
      </p:pic>
      <p:sp>
        <p:nvSpPr>
          <p:cNvPr id="4" name="3 Rectángulo"/>
          <p:cNvSpPr/>
          <p:nvPr/>
        </p:nvSpPr>
        <p:spPr>
          <a:xfrm>
            <a:off x="251520" y="2102061"/>
            <a:ext cx="3600400" cy="3139321"/>
          </a:xfrm>
          <a:prstGeom prst="rect">
            <a:avLst/>
          </a:prstGeom>
        </p:spPr>
        <p:txBody>
          <a:bodyPr wrap="square">
            <a:spAutoFit/>
          </a:bodyPr>
          <a:lstStyle/>
          <a:p>
            <a:pPr algn="ctr"/>
            <a:r>
              <a:rPr lang="es-CO" dirty="0"/>
              <a:t>«Los Métodos Agiles son procesos muy ligeros que emplean ciclos cortos de iteración y participación activa de los usuarios para establecer, priorizar y verificar los requisitos y se basan en el conocimiento tácito dentro de un equipo como opuesto a la documentación».</a:t>
            </a:r>
          </a:p>
          <a:p>
            <a:pPr algn="ctr"/>
            <a:endParaRPr lang="es-CO" dirty="0"/>
          </a:p>
          <a:p>
            <a:pPr algn="ctr"/>
            <a:r>
              <a:rPr lang="es-CO" dirty="0"/>
              <a:t>(B. </a:t>
            </a:r>
            <a:r>
              <a:rPr lang="es-CO" dirty="0" err="1"/>
              <a:t>Boehm</a:t>
            </a:r>
            <a:r>
              <a:rPr lang="es-CO" dirty="0"/>
              <a:t>, R. Turner, 2003 ) </a:t>
            </a:r>
            <a:endParaRPr lang="es-CO" b="1" dirty="0"/>
          </a:p>
        </p:txBody>
      </p:sp>
    </p:spTree>
    <p:extLst>
      <p:ext uri="{BB962C8B-B14F-4D97-AF65-F5344CB8AC3E}">
        <p14:creationId xmlns:p14="http://schemas.microsoft.com/office/powerpoint/2010/main" val="364695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pPr algn="ctr"/>
            <a:r>
              <a:rPr lang="es-CO" dirty="0" smtClean="0"/>
              <a:t>1. Introducción</a:t>
            </a:r>
            <a:endParaRPr lang="es-CO" dirty="0"/>
          </a:p>
        </p:txBody>
      </p:sp>
      <p:sp>
        <p:nvSpPr>
          <p:cNvPr id="5" name="4 Marcador de pie de página"/>
          <p:cNvSpPr>
            <a:spLocks noGrp="1"/>
          </p:cNvSpPr>
          <p:nvPr>
            <p:ph type="ftr" sz="quarter" idx="11"/>
          </p:nvPr>
        </p:nvSpPr>
        <p:spPr>
          <a:xfrm>
            <a:off x="251520" y="6237312"/>
            <a:ext cx="8640960" cy="385192"/>
          </a:xfrm>
        </p:spPr>
        <p:txBody>
          <a:bodyPr/>
          <a:lstStyle/>
          <a:p>
            <a:r>
              <a:rPr lang="es-CO" sz="1100" dirty="0"/>
              <a:t>ChildProgramming: Una Experiencia en el Aula</a:t>
            </a:r>
          </a:p>
        </p:txBody>
      </p:sp>
      <p:pic>
        <p:nvPicPr>
          <p:cNvPr id="10" name="1 Imagen"/>
          <p:cNvPicPr>
            <a:picLocks noChangeAspect="1"/>
          </p:cNvPicPr>
          <p:nvPr/>
        </p:nvPicPr>
        <p:blipFill>
          <a:blip r:embed="rId3" cstate="print">
            <a:extLst>
              <a:ext uri="{28A0092B-C50C-407E-A947-70E740481C1C}">
                <a14:useLocalDpi xmlns:a14="http://schemas.microsoft.com/office/drawing/2010/main" val="0"/>
              </a:ext>
            </a:extLst>
          </a:blip>
          <a:srcRect r="15077"/>
          <a:stretch>
            <a:fillRect/>
          </a:stretch>
        </p:blipFill>
        <p:spPr bwMode="auto">
          <a:xfrm>
            <a:off x="92500" y="6000028"/>
            <a:ext cx="663076" cy="77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9945" y="1904489"/>
            <a:ext cx="10795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5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8273" y="2016407"/>
            <a:ext cx="19954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62700" y="1787014"/>
            <a:ext cx="10795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2325" y="3174096"/>
            <a:ext cx="2057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8803" y="2943621"/>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3 Grupo"/>
          <p:cNvGrpSpPr/>
          <p:nvPr/>
        </p:nvGrpSpPr>
        <p:grpSpPr>
          <a:xfrm>
            <a:off x="1375970" y="3089051"/>
            <a:ext cx="1187450" cy="1194194"/>
            <a:chOff x="633227" y="3705202"/>
            <a:chExt cx="1187450" cy="1194194"/>
          </a:xfrm>
        </p:grpSpPr>
        <p:pic>
          <p:nvPicPr>
            <p:cNvPr id="15" name="10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3227" y="3705202"/>
              <a:ext cx="10810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1 CuadroTexto"/>
            <p:cNvSpPr txBox="1">
              <a:spLocks noChangeArrowheads="1"/>
            </p:cNvSpPr>
            <p:nvPr/>
          </p:nvSpPr>
          <p:spPr bwMode="auto">
            <a:xfrm>
              <a:off x="633227" y="4531096"/>
              <a:ext cx="118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O" b="1" dirty="0" err="1">
                  <a:latin typeface="Comic Sans MS" pitchFamily="66" charset="0"/>
                </a:rPr>
                <a:t>Toontalk</a:t>
              </a:r>
              <a:endParaRPr lang="es-CO" b="1" dirty="0">
                <a:latin typeface="Comic Sans MS" pitchFamily="66" charset="0"/>
              </a:endParaRPr>
            </a:p>
          </p:txBody>
        </p:sp>
      </p:grpSp>
      <p:sp>
        <p:nvSpPr>
          <p:cNvPr id="17" name="16 Rectángulo"/>
          <p:cNvSpPr/>
          <p:nvPr/>
        </p:nvSpPr>
        <p:spPr>
          <a:xfrm>
            <a:off x="450551" y="4509120"/>
            <a:ext cx="5855443" cy="1200329"/>
          </a:xfrm>
          <a:prstGeom prst="rect">
            <a:avLst/>
          </a:prstGeom>
        </p:spPr>
        <p:txBody>
          <a:bodyPr wrap="square">
            <a:spAutoFit/>
          </a:bodyPr>
          <a:lstStyle/>
          <a:p>
            <a:pPr>
              <a:buBlip>
                <a:blip r:embed="rId10"/>
              </a:buBlip>
              <a:defRPr/>
            </a:pPr>
            <a:r>
              <a:rPr lang="es-CO" dirty="0" smtClean="0"/>
              <a:t> Nivel </a:t>
            </a:r>
            <a:r>
              <a:rPr lang="es-CO" dirty="0"/>
              <a:t>de escolaridad (edades y grado </a:t>
            </a:r>
            <a:r>
              <a:rPr lang="es-CO" dirty="0" smtClean="0"/>
              <a:t>académico) </a:t>
            </a:r>
          </a:p>
          <a:p>
            <a:pPr eaLnBrk="1" hangingPunct="1">
              <a:buFontTx/>
              <a:buBlip>
                <a:blip r:embed="rId10"/>
              </a:buBlip>
              <a:defRPr/>
            </a:pPr>
            <a:r>
              <a:rPr lang="es-CO" dirty="0" smtClean="0"/>
              <a:t> Nivel </a:t>
            </a:r>
            <a:r>
              <a:rPr lang="es-CO" dirty="0"/>
              <a:t>de experiencia (Necesaria para su uso</a:t>
            </a:r>
            <a:r>
              <a:rPr lang="es-CO" dirty="0" smtClean="0"/>
              <a:t>)</a:t>
            </a:r>
            <a:endParaRPr lang="es-CO" dirty="0"/>
          </a:p>
          <a:p>
            <a:pPr eaLnBrk="1" hangingPunct="1">
              <a:buFontTx/>
              <a:buBlip>
                <a:blip r:embed="rId10"/>
              </a:buBlip>
              <a:defRPr/>
            </a:pPr>
            <a:r>
              <a:rPr lang="es-CO" dirty="0"/>
              <a:t> Lenguaje de programación </a:t>
            </a:r>
            <a:r>
              <a:rPr lang="es-CO" dirty="0" smtClean="0"/>
              <a:t>(</a:t>
            </a:r>
            <a:r>
              <a:rPr lang="es-CO" dirty="0"/>
              <a:t>Estructurado, O.O, otros)</a:t>
            </a:r>
          </a:p>
          <a:p>
            <a:pPr eaLnBrk="1" hangingPunct="1">
              <a:buFontTx/>
              <a:buBlip>
                <a:blip r:embed="rId10"/>
              </a:buBlip>
              <a:defRPr/>
            </a:pPr>
            <a:r>
              <a:rPr lang="es-CO" dirty="0"/>
              <a:t> Descripción de la herramienta.</a:t>
            </a:r>
          </a:p>
        </p:txBody>
      </p:sp>
    </p:spTree>
    <p:extLst>
      <p:ext uri="{BB962C8B-B14F-4D97-AF65-F5344CB8AC3E}">
        <p14:creationId xmlns:p14="http://schemas.microsoft.com/office/powerpoint/2010/main" val="111358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TS010286748</Template>
  <TotalTime>3234</TotalTime>
  <Words>2261</Words>
  <Application>Microsoft Office PowerPoint</Application>
  <PresentationFormat>Presentación en pantalla (4:3)</PresentationFormat>
  <Paragraphs>413</Paragraphs>
  <Slides>40</Slides>
  <Notes>22</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Urbano</vt:lpstr>
      <vt:lpstr>ChildProgramming:  Una Experiencia en el Aula</vt:lpstr>
      <vt:lpstr>AGENDA</vt:lpstr>
      <vt:lpstr>Presentación de PowerPoint</vt:lpstr>
      <vt:lpstr>1. Introducción</vt:lpstr>
      <vt:lpstr>1. Introducción</vt:lpstr>
      <vt:lpstr>1. Introducción</vt:lpstr>
      <vt:lpstr>1. Introducción</vt:lpstr>
      <vt:lpstr>1. Introducción</vt:lpstr>
      <vt:lpstr>1. Introducción</vt:lpstr>
      <vt:lpstr>1. Introducción</vt:lpstr>
      <vt:lpstr>1. Introducción</vt:lpstr>
      <vt:lpstr>2. Extracción del Modelo</vt:lpstr>
      <vt:lpstr>2. Extracción del Modelo</vt:lpstr>
      <vt:lpstr>Presentación de PowerPoint</vt:lpstr>
      <vt:lpstr>2. Extracción del Modelo</vt:lpstr>
      <vt:lpstr>2. Extracción del Modelo</vt:lpstr>
      <vt:lpstr>Presentación de PowerPoint</vt:lpstr>
      <vt:lpstr>2. Extracción del Modelo</vt:lpstr>
      <vt:lpstr>2. Extracción del Modelo</vt:lpstr>
      <vt:lpstr>2. Extracción del Modelo</vt:lpstr>
      <vt:lpstr>2. Extracción del Modelo</vt:lpstr>
      <vt:lpstr>2. Extracción del Modelo</vt:lpstr>
      <vt:lpstr>Presentación de PowerPoint</vt:lpstr>
      <vt:lpstr>3. Proceso ChildProgramming</vt:lpstr>
      <vt:lpstr>3. Proceso ChildProgramming</vt:lpstr>
      <vt:lpstr>3. Proceso ChildProgramming</vt:lpstr>
      <vt:lpstr>4. Elementos de ChildProgramming</vt:lpstr>
      <vt:lpstr>4. Elementos de ChildProgramming</vt:lpstr>
      <vt:lpstr>Presentación de PowerPoint</vt:lpstr>
      <vt:lpstr>Presentación de PowerPoint</vt:lpstr>
      <vt:lpstr>Presentación de PowerPoint</vt:lpstr>
      <vt:lpstr>Presentación de PowerPoint</vt:lpstr>
      <vt:lpstr>Presentación de PowerPoint</vt:lpstr>
      <vt:lpstr>5. Evaluación del Modelo</vt:lpstr>
      <vt:lpstr>Presentación de PowerPoint</vt:lpstr>
      <vt:lpstr>5. Evaluación del Modelo</vt:lpstr>
      <vt:lpstr>6. Conclusiones y Trabajo Futuro</vt:lpstr>
      <vt:lpstr>6. Conclusiones y Trabajo Futuro</vt:lpstr>
      <vt:lpstr>VIDEO EXPERIENCIA</vt:lpstr>
      <vt:lpstr>Muchas Gracias !!</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ChildProgramming Process: Un Modelo de Desarrollo de Software para Niños</dc:title>
  <dc:creator>Luffi</dc:creator>
  <cp:lastModifiedBy>Luffi</cp:lastModifiedBy>
  <cp:revision>75</cp:revision>
  <dcterms:created xsi:type="dcterms:W3CDTF">2013-08-16T00:58:10Z</dcterms:created>
  <dcterms:modified xsi:type="dcterms:W3CDTF">2014-02-21T18:08:17Z</dcterms:modified>
</cp:coreProperties>
</file>